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83" r:id="rId3"/>
    <p:sldId id="258" r:id="rId4"/>
    <p:sldId id="259" r:id="rId5"/>
    <p:sldId id="263" r:id="rId6"/>
    <p:sldId id="260" r:id="rId7"/>
    <p:sldId id="261" r:id="rId8"/>
    <p:sldId id="262" r:id="rId9"/>
    <p:sldId id="273" r:id="rId10"/>
    <p:sldId id="264" r:id="rId11"/>
    <p:sldId id="265" r:id="rId12"/>
    <p:sldId id="266" r:id="rId13"/>
    <p:sldId id="267" r:id="rId14"/>
    <p:sldId id="268" r:id="rId15"/>
    <p:sldId id="277" r:id="rId16"/>
    <p:sldId id="270" r:id="rId17"/>
    <p:sldId id="271" r:id="rId18"/>
    <p:sldId id="272" r:id="rId19"/>
    <p:sldId id="279" r:id="rId20"/>
    <p:sldId id="278" r:id="rId21"/>
    <p:sldId id="275" r:id="rId22"/>
    <p:sldId id="284" r:id="rId23"/>
    <p:sldId id="274" r:id="rId24"/>
    <p:sldId id="285" r:id="rId25"/>
    <p:sldId id="286" r:id="rId26"/>
    <p:sldId id="276"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524"/>
    <a:srgbClr val="02062C"/>
    <a:srgbClr val="020734"/>
    <a:srgbClr val="020844"/>
    <a:srgbClr val="030B55"/>
    <a:srgbClr val="070B5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4" autoAdjust="0"/>
    <p:restoredTop sz="94630" autoAdjust="0"/>
  </p:normalViewPr>
  <p:slideViewPr>
    <p:cSldViewPr snapToGrid="0">
      <p:cViewPr varScale="1">
        <p:scale>
          <a:sx n="106" d="100"/>
          <a:sy n="106" d="100"/>
        </p:scale>
        <p:origin x="102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536993B2-4869-40C1-AA1B-EB21B844210A}" type="datetimeFigureOut">
              <a:rPr lang="fr-FR" smtClean="0"/>
              <a:t>02/02/2026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270090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36993B2-4869-40C1-AA1B-EB21B844210A}" type="datetimeFigureOut">
              <a:rPr lang="fr-FR" smtClean="0"/>
              <a:t>02/02/2026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91676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36993B2-4869-40C1-AA1B-EB21B844210A}" type="datetimeFigureOut">
              <a:rPr lang="fr-FR" smtClean="0"/>
              <a:t>02/02/2026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47885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36993B2-4869-40C1-AA1B-EB21B844210A}" type="datetimeFigureOut">
              <a:rPr lang="fr-FR" smtClean="0"/>
              <a:t>02/02/2026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2939143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36993B2-4869-40C1-AA1B-EB21B844210A}" type="datetimeFigureOut">
              <a:rPr lang="fr-FR" smtClean="0"/>
              <a:t>02/02/2026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419182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36993B2-4869-40C1-AA1B-EB21B844210A}" type="datetimeFigureOut">
              <a:rPr lang="fr-FR" smtClean="0"/>
              <a:t>02/02/2026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175253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36993B2-4869-40C1-AA1B-EB21B844210A}" type="datetimeFigureOut">
              <a:rPr lang="fr-FR" smtClean="0"/>
              <a:t>02/02/2026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404351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36993B2-4869-40C1-AA1B-EB21B844210A}" type="datetimeFigureOut">
              <a:rPr lang="fr-FR" smtClean="0"/>
              <a:t>02/02/2026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257078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993B2-4869-40C1-AA1B-EB21B844210A}" type="datetimeFigureOut">
              <a:rPr lang="fr-FR" smtClean="0"/>
              <a:t>02/02/2026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219331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536993B2-4869-40C1-AA1B-EB21B844210A}" type="datetimeFigureOut">
              <a:rPr lang="fr-FR" smtClean="0"/>
              <a:t>02/02/2026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585858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536993B2-4869-40C1-AA1B-EB21B844210A}" type="datetimeFigureOut">
              <a:rPr lang="fr-FR" smtClean="0"/>
              <a:t>02/02/2026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78BC40-9E57-41CF-8607-C1D50CDC268B}" type="slidenum">
              <a:rPr lang="fr-FR" smtClean="0"/>
              <a:t>‹N°›</a:t>
            </a:fld>
            <a:endParaRPr lang="fr-FR"/>
          </a:p>
        </p:txBody>
      </p:sp>
    </p:spTree>
    <p:extLst>
      <p:ext uri="{BB962C8B-B14F-4D97-AF65-F5344CB8AC3E}">
        <p14:creationId xmlns:p14="http://schemas.microsoft.com/office/powerpoint/2010/main" val="958636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993B2-4869-40C1-AA1B-EB21B844210A}" type="datetimeFigureOut">
              <a:rPr lang="fr-FR" smtClean="0"/>
              <a:t>02/02/2026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8BC40-9E57-41CF-8607-C1D50CDC268B}" type="slidenum">
              <a:rPr lang="fr-FR" smtClean="0"/>
              <a:t>‹N°›</a:t>
            </a:fld>
            <a:endParaRPr lang="fr-FR"/>
          </a:p>
        </p:txBody>
      </p:sp>
    </p:spTree>
    <p:extLst>
      <p:ext uri="{BB962C8B-B14F-4D97-AF65-F5344CB8AC3E}">
        <p14:creationId xmlns:p14="http://schemas.microsoft.com/office/powerpoint/2010/main" val="5865282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87927" y="1311930"/>
            <a:ext cx="2764697" cy="3752087"/>
          </a:xfrm>
          <a:prstGeom prst="rect">
            <a:avLst/>
          </a:prstGeom>
        </p:spPr>
      </p:pic>
      <p:sp>
        <p:nvSpPr>
          <p:cNvPr id="2" name="Titre 1"/>
          <p:cNvSpPr>
            <a:spLocks noGrp="1"/>
          </p:cNvSpPr>
          <p:nvPr>
            <p:ph type="ctrTitle"/>
          </p:nvPr>
        </p:nvSpPr>
        <p:spPr>
          <a:xfrm>
            <a:off x="785810" y="2723147"/>
            <a:ext cx="7426295" cy="2196269"/>
          </a:xfrm>
        </p:spPr>
        <p:txBody>
          <a:bodyPr>
            <a:noAutofit/>
          </a:bodyPr>
          <a:lstStyle/>
          <a:p>
            <a:r>
              <a:rPr lang="fr-FR" altLang="fr-FR" sz="7200" b="1" dirty="0" smtClean="0">
                <a:solidFill>
                  <a:srgbClr val="FFCC66"/>
                </a:solidFill>
                <a:latin typeface="Freestyle Script" panose="030804020302050B0404" pitchFamily="66" charset="0"/>
              </a:rPr>
              <a:t>  J’ai juste quelque chose</a:t>
            </a:r>
            <a:br>
              <a:rPr lang="fr-FR" altLang="fr-FR" sz="7200" b="1" dirty="0" smtClean="0">
                <a:solidFill>
                  <a:srgbClr val="FFCC66"/>
                </a:solidFill>
                <a:latin typeface="Freestyle Script" panose="030804020302050B0404" pitchFamily="66" charset="0"/>
              </a:rPr>
            </a:br>
            <a:r>
              <a:rPr lang="fr-FR" altLang="fr-FR" sz="7200" b="1" dirty="0" smtClean="0">
                <a:solidFill>
                  <a:srgbClr val="FFCC66"/>
                </a:solidFill>
                <a:latin typeface="Freestyle Script" panose="030804020302050B0404" pitchFamily="66" charset="0"/>
              </a:rPr>
              <a:t> à dire </a:t>
            </a:r>
            <a:r>
              <a:rPr lang="fr-FR" altLang="fr-FR" sz="7200" b="1" dirty="0" smtClean="0">
                <a:solidFill>
                  <a:srgbClr val="FFCC66"/>
                </a:solidFill>
                <a:latin typeface="Freestyle Script" panose="030804020302050B0404" pitchFamily="66" charset="0"/>
              </a:rPr>
              <a:t> </a:t>
            </a:r>
            <a:br>
              <a:rPr lang="fr-FR" altLang="fr-FR" sz="7200" b="1" dirty="0" smtClean="0">
                <a:solidFill>
                  <a:srgbClr val="FFCC66"/>
                </a:solidFill>
                <a:latin typeface="Freestyle Script" panose="030804020302050B0404" pitchFamily="66" charset="0"/>
              </a:rPr>
            </a:br>
            <a:r>
              <a:rPr lang="fr-FR" altLang="fr-FR" sz="7200" b="1" dirty="0" smtClean="0">
                <a:solidFill>
                  <a:srgbClr val="FFCC66"/>
                </a:solidFill>
                <a:latin typeface="Freestyle Script" panose="030804020302050B0404" pitchFamily="66" charset="0"/>
              </a:rPr>
              <a:t>N° </a:t>
            </a:r>
            <a:r>
              <a:rPr lang="fr-FR" altLang="fr-FR" sz="8800" b="1" dirty="0" smtClean="0">
                <a:solidFill>
                  <a:srgbClr val="FFCC66"/>
                </a:solidFill>
                <a:latin typeface="Freestyle Script" panose="030804020302050B0404" pitchFamily="66" charset="0"/>
              </a:rPr>
              <a:t>1</a:t>
            </a:r>
            <a:endParaRPr lang="fr-FR" sz="8800" dirty="0">
              <a:latin typeface="Freestyle Script" panose="030804020302050B0404" pitchFamily="66" charset="0"/>
            </a:endParaRPr>
          </a:p>
        </p:txBody>
      </p:sp>
      <p:pic>
        <p:nvPicPr>
          <p:cNvPr id="5" name="Picture 6" descr="C:\Users\gb2o\Desktop\TIMBRE ORIGINAL G B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9845" y="201471"/>
            <a:ext cx="1644521" cy="1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91501" y="6067249"/>
            <a:ext cx="2319096" cy="300082"/>
          </a:xfrm>
          <a:prstGeom prst="rect">
            <a:avLst/>
          </a:prstGeom>
        </p:spPr>
        <p:txBody>
          <a:bodyPr wrap="none">
            <a:spAutoFit/>
          </a:bodyPr>
          <a:lstStyle/>
          <a:p>
            <a:pPr>
              <a:spcBef>
                <a:spcPct val="0"/>
              </a:spcBef>
            </a:pPr>
            <a:r>
              <a:rPr lang="fr-FR" altLang="fr-FR" sz="1350" i="1" dirty="0">
                <a:solidFill>
                  <a:srgbClr val="FF0000"/>
                </a:solidFill>
                <a:latin typeface="Arial Black" panose="020B0A04020102020204" pitchFamily="34" charset="0"/>
              </a:rPr>
              <a:t>www.gerard-bogo.com</a:t>
            </a:r>
          </a:p>
        </p:txBody>
      </p:sp>
      <p:pic>
        <p:nvPicPr>
          <p:cNvPr id="7" name="Picture 5" descr="C:\Users\gb2o\Desktop\LOGO GERARD BOGO v4 no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7238" y="5862023"/>
            <a:ext cx="2619375" cy="41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15525"/>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165" y="1003627"/>
            <a:ext cx="4991853" cy="4194338"/>
          </a:xfrm>
        </p:spPr>
      </p:pic>
      <p:sp>
        <p:nvSpPr>
          <p:cNvPr id="6" name="Rectangle 5"/>
          <p:cNvSpPr/>
          <p:nvPr/>
        </p:nvSpPr>
        <p:spPr>
          <a:xfrm>
            <a:off x="3913973" y="661795"/>
            <a:ext cx="4913833" cy="5432256"/>
          </a:xfrm>
          <a:prstGeom prst="rect">
            <a:avLst/>
          </a:prstGeom>
        </p:spPr>
        <p:txBody>
          <a:bodyPr wrap="square">
            <a:spAutoFit/>
          </a:bodyPr>
          <a:lstStyle/>
          <a:p>
            <a:pPr algn="ctr">
              <a:spcAft>
                <a:spcPts val="900"/>
              </a:spcAft>
            </a:pPr>
            <a:r>
              <a:rPr lang="fr-FR" sz="4000" b="1" dirty="0" smtClean="0">
                <a:solidFill>
                  <a:srgbClr val="FF0000"/>
                </a:solidFill>
                <a:latin typeface="Freestyle Script" panose="030804020302050B0404" pitchFamily="66" charset="0"/>
                <a:ea typeface="Times New Roman" panose="02020603050405020304" pitchFamily="18" charset="0"/>
              </a:rPr>
              <a:t>  </a:t>
            </a:r>
            <a:r>
              <a:rPr lang="fr-FR" sz="5400" b="1" dirty="0" smtClean="0">
                <a:solidFill>
                  <a:srgbClr val="FF0000"/>
                </a:solidFill>
                <a:latin typeface="Freestyle Script" panose="030804020302050B0404" pitchFamily="66" charset="0"/>
                <a:cs typeface="Arial" panose="020B0604020202020204" pitchFamily="34" charset="0"/>
              </a:rPr>
              <a:t>3615 </a:t>
            </a:r>
            <a:br>
              <a:rPr lang="fr-FR" sz="5400" b="1" dirty="0" smtClean="0">
                <a:solidFill>
                  <a:srgbClr val="FF0000"/>
                </a:solidFill>
                <a:latin typeface="Freestyle Script" panose="030804020302050B0404" pitchFamily="66" charset="0"/>
                <a:cs typeface="Arial" panose="020B0604020202020204" pitchFamily="34" charset="0"/>
              </a:rPr>
            </a:br>
            <a:r>
              <a:rPr lang="fr-FR" sz="5400" b="1" dirty="0" smtClean="0">
                <a:solidFill>
                  <a:srgbClr val="FF0000"/>
                </a:solidFill>
                <a:latin typeface="Freestyle Script" panose="030804020302050B0404" pitchFamily="66" charset="0"/>
                <a:cs typeface="Arial" panose="020B0604020202020204" pitchFamily="34" charset="0"/>
              </a:rPr>
              <a:t>Quand le désir traverse les siècles</a:t>
            </a:r>
            <a:r>
              <a:rPr lang="fr-FR" sz="4000" b="1" dirty="0" smtClean="0">
                <a:solidFill>
                  <a:srgbClr val="FF0000"/>
                </a:solidFill>
                <a:latin typeface="Freestyle Script" panose="030804020302050B0404" pitchFamily="66" charset="0"/>
                <a:cs typeface="Arial" panose="020B0604020202020204" pitchFamily="34" charset="0"/>
              </a:rPr>
              <a:t/>
            </a:r>
            <a:br>
              <a:rPr lang="fr-FR" sz="4000" b="1" dirty="0" smtClean="0">
                <a:solidFill>
                  <a:srgbClr val="FF0000"/>
                </a:solidFill>
                <a:latin typeface="Freestyle Script" panose="030804020302050B0404" pitchFamily="66" charset="0"/>
                <a:cs typeface="Arial" panose="020B0604020202020204" pitchFamily="34" charset="0"/>
              </a:rPr>
            </a:br>
            <a:r>
              <a:rPr lang="fr-FR" sz="4000" b="1" dirty="0" smtClean="0">
                <a:solidFill>
                  <a:srgbClr val="FF0000"/>
                </a:solidFill>
                <a:latin typeface="Freestyle Script" panose="030804020302050B0404" pitchFamily="66" charset="0"/>
                <a:ea typeface="Times New Roman" panose="02020603050405020304" pitchFamily="18" charset="0"/>
              </a:rPr>
              <a:t>   </a:t>
            </a:r>
            <a:endParaRPr lang="fr-FR" sz="4000" dirty="0" smtClean="0">
              <a:latin typeface="Freestyle Script" panose="030804020302050B0404" pitchFamily="66" charset="0"/>
              <a:ea typeface="Times New Roman" panose="02020603050405020304" pitchFamily="18" charset="0"/>
            </a:endParaRPr>
          </a:p>
          <a:p>
            <a:pPr algn="ctr">
              <a:spcAft>
                <a:spcPts val="900"/>
              </a:spcAft>
            </a:pPr>
            <a:endParaRPr lang="fr-FR" sz="4000" dirty="0" smtClean="0">
              <a:effectLst/>
              <a:latin typeface="Freestyle Script" panose="030804020302050B0404" pitchFamily="66" charset="0"/>
              <a:ea typeface="Times New Roman" panose="02020603050405020304" pitchFamily="18" charset="0"/>
            </a:endParaRPr>
          </a:p>
          <a:p>
            <a:pPr algn="ctr">
              <a:spcAft>
                <a:spcPts val="900"/>
              </a:spcAft>
            </a:pPr>
            <a:r>
              <a:rPr lang="fr-FR" b="1" dirty="0" smtClean="0">
                <a:latin typeface="Arial" panose="020B0604020202020204" pitchFamily="34" charset="0"/>
                <a:ea typeface="Times New Roman" panose="02020603050405020304" pitchFamily="18" charset="0"/>
              </a:rPr>
              <a:t>   </a:t>
            </a:r>
            <a:r>
              <a:rPr lang="fr-FR" dirty="0" smtClean="0">
                <a:latin typeface="Arial" panose="020B0604020202020204" pitchFamily="34" charset="0"/>
                <a:ea typeface="Times New Roman" panose="02020603050405020304" pitchFamily="18" charset="0"/>
              </a:rPr>
              <a:t>C’est</a:t>
            </a:r>
            <a:r>
              <a:rPr lang="fr-FR" b="1" dirty="0" smtClean="0">
                <a:latin typeface="Arial" panose="020B0604020202020204" pitchFamily="34" charset="0"/>
                <a:ea typeface="Times New Roman" panose="02020603050405020304" pitchFamily="18" charset="0"/>
              </a:rPr>
              <a:t> </a:t>
            </a:r>
            <a:r>
              <a:rPr lang="fr-FR" dirty="0" smtClean="0">
                <a:latin typeface="Arial" panose="020B0604020202020204" pitchFamily="34" charset="0"/>
                <a:ea typeface="Times New Roman" panose="02020603050405020304" pitchFamily="18" charset="0"/>
              </a:rPr>
              <a:t>transformer notre rapport à l’intime en détournant le minitel rose objet emblématique de l’ère du numérique français (1980) pour l’associer à l’œuvre réaliste « l’origine du monde » de Gustave Courbet  (1866)</a:t>
            </a:r>
            <a:endParaRPr lang="fr-FR"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341013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3286" y="4989943"/>
            <a:ext cx="4963763" cy="2319155"/>
          </a:xfrm>
        </p:spPr>
        <p:txBody>
          <a:bodyPr>
            <a:normAutofit/>
          </a:bodyPr>
          <a:lstStyle/>
          <a:p>
            <a:pPr marL="0" indent="0">
              <a:buNone/>
            </a:pPr>
            <a:r>
              <a:rPr lang="fr-FR" sz="1900" b="1" dirty="0" smtClean="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Cette </a:t>
            </a:r>
            <a:r>
              <a:rPr lang="fr-FR" sz="1800" dirty="0">
                <a:latin typeface="Arial" panose="020B0604020202020204" pitchFamily="34" charset="0"/>
                <a:cs typeface="Arial" panose="020B0604020202020204" pitchFamily="34" charset="0"/>
              </a:rPr>
              <a:t>œuvre propose avec une ironie grinçante une critique visuelle de la pression sociale exercée sur les corps et les esprits, entre surcharge mentale et diktats de l’apparence.</a:t>
            </a:r>
          </a:p>
          <a:p>
            <a:pPr marL="0" indent="0">
              <a:buNone/>
            </a:pPr>
            <a:r>
              <a:rPr lang="fr-FR" dirty="0"/>
              <a:t> </a:t>
            </a:r>
          </a:p>
          <a:p>
            <a:endParaRPr lang="fr-FR" dirty="0"/>
          </a:p>
        </p:txBody>
      </p:sp>
      <p:sp>
        <p:nvSpPr>
          <p:cNvPr id="5" name="ZoneTexte 4"/>
          <p:cNvSpPr txBox="1"/>
          <p:nvPr/>
        </p:nvSpPr>
        <p:spPr>
          <a:xfrm>
            <a:off x="3752010" y="418663"/>
            <a:ext cx="4220668" cy="1754326"/>
          </a:xfrm>
          <a:prstGeom prst="rect">
            <a:avLst/>
          </a:prstGeom>
          <a:noFill/>
        </p:spPr>
        <p:txBody>
          <a:bodyPr wrap="square" rtlCol="0">
            <a:spAutoFit/>
          </a:bodyPr>
          <a:lstStyle/>
          <a:p>
            <a:pPr algn="ctr"/>
            <a:r>
              <a:rPr lang="fr-FR" sz="5400" b="1" dirty="0" smtClean="0">
                <a:solidFill>
                  <a:srgbClr val="FF0000"/>
                </a:solidFill>
                <a:latin typeface="Freestyle Script" panose="030804020302050B0404" pitchFamily="66" charset="0"/>
              </a:rPr>
              <a:t> Quand la pression génère l’addiction</a:t>
            </a:r>
            <a:endParaRPr lang="fr-FR" sz="5400" b="1" dirty="0">
              <a:solidFill>
                <a:srgbClr val="FF0000"/>
              </a:solidFill>
              <a:latin typeface="Freestyle Script" panose="030804020302050B0404" pitchFamily="66"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1436" r="7555" b="5369"/>
          <a:stretch/>
        </p:blipFill>
        <p:spPr>
          <a:xfrm>
            <a:off x="5802383" y="2172989"/>
            <a:ext cx="2902631" cy="4392118"/>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87097" cy="4685305"/>
          </a:xfrm>
          <a:prstGeom prst="rect">
            <a:avLst/>
          </a:prstGeom>
        </p:spPr>
      </p:pic>
    </p:spTree>
    <p:extLst>
      <p:ext uri="{BB962C8B-B14F-4D97-AF65-F5344CB8AC3E}">
        <p14:creationId xmlns:p14="http://schemas.microsoft.com/office/powerpoint/2010/main" val="375723813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224528" y="830139"/>
            <a:ext cx="4423083" cy="2502721"/>
          </a:xfrm>
        </p:spPr>
        <p:txBody>
          <a:bodyPr>
            <a:normAutofit/>
          </a:bodyPr>
          <a:lstStyle/>
          <a:p>
            <a:pPr marL="0" indent="0" algn="ctr">
              <a:buNone/>
            </a:pPr>
            <a:r>
              <a:rPr lang="fr-FR" dirty="0" smtClean="0"/>
              <a:t>  </a:t>
            </a:r>
            <a:r>
              <a:rPr lang="fr-FR" b="1" dirty="0" smtClean="0"/>
              <a:t> </a:t>
            </a:r>
            <a:r>
              <a:rPr lang="fr-FR" sz="1800" dirty="0">
                <a:latin typeface="Arial" panose="020B0604020202020204" pitchFamily="34" charset="0"/>
                <a:cs typeface="Arial" panose="020B0604020202020204" pitchFamily="34" charset="0"/>
              </a:rPr>
              <a:t>Une clé à </a:t>
            </a:r>
            <a:r>
              <a:rPr lang="fr-FR" sz="1800" dirty="0" smtClean="0">
                <a:latin typeface="Arial" panose="020B0604020202020204" pitchFamily="34" charset="0"/>
                <a:cs typeface="Arial" panose="020B0604020202020204" pitchFamily="34" charset="0"/>
              </a:rPr>
              <a:t>molette… </a:t>
            </a:r>
            <a:r>
              <a:rPr lang="fr-FR" sz="1800" dirty="0">
                <a:latin typeface="Arial" panose="020B0604020202020204" pitchFamily="34" charset="0"/>
                <a:cs typeface="Arial" panose="020B0604020202020204" pitchFamily="34" charset="0"/>
              </a:rPr>
              <a:t>et pour </a:t>
            </a:r>
            <a:r>
              <a:rPr lang="fr-FR" sz="1800" dirty="0" smtClean="0">
                <a:latin typeface="Arial" panose="020B0604020202020204" pitchFamily="34" charset="0"/>
                <a:cs typeface="Arial" panose="020B0604020202020204" pitchFamily="34" charset="0"/>
              </a:rPr>
              <a:t>coiffer          </a:t>
            </a:r>
            <a:r>
              <a:rPr lang="fr-FR" sz="1800" dirty="0">
                <a:latin typeface="Arial" panose="020B0604020202020204" pitchFamily="34" charset="0"/>
                <a:cs typeface="Arial" panose="020B0604020202020204" pitchFamily="34" charset="0"/>
              </a:rPr>
              <a:t>le manche, un préservatif</a:t>
            </a:r>
            <a:r>
              <a:rPr lang="fr-FR" sz="1800" dirty="0" smtClean="0">
                <a:latin typeface="Arial" panose="020B0604020202020204" pitchFamily="34" charset="0"/>
                <a:cs typeface="Arial" panose="020B0604020202020204" pitchFamily="34" charset="0"/>
              </a:rPr>
              <a:t>.</a:t>
            </a:r>
          </a:p>
          <a:p>
            <a:pPr marL="0" indent="0" algn="ctr">
              <a:buNone/>
            </a:pPr>
            <a:endParaRPr lang="fr-FR" sz="1800" dirty="0">
              <a:latin typeface="Arial" panose="020B0604020202020204" pitchFamily="34" charset="0"/>
              <a:cs typeface="Arial" panose="020B0604020202020204" pitchFamily="34" charset="0"/>
            </a:endParaRPr>
          </a:p>
          <a:p>
            <a:pPr marL="0" indent="0">
              <a:buNone/>
            </a:pPr>
            <a:r>
              <a:rPr lang="fr-FR" sz="1800" dirty="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L’outil se transforme alors en métaphore grinçante mais avec humour</a:t>
            </a: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l</a:t>
            </a:r>
            <a:r>
              <a:rPr lang="fr-FR" sz="1800" dirty="0" smtClean="0">
                <a:latin typeface="Arial" panose="020B0604020202020204" pitchFamily="34" charset="0"/>
                <a:cs typeface="Arial" panose="020B0604020202020204" pitchFamily="34" charset="0"/>
              </a:rPr>
              <a:t>a </a:t>
            </a:r>
            <a:r>
              <a:rPr lang="fr-FR" sz="1800" dirty="0">
                <a:latin typeface="Arial" panose="020B0604020202020204" pitchFamily="34" charset="0"/>
                <a:cs typeface="Arial" panose="020B0604020202020204" pitchFamily="34" charset="0"/>
              </a:rPr>
              <a:t>sculpture interroge notre rapport à la responsabilité face à la surpopulation.</a:t>
            </a:r>
          </a:p>
          <a:p>
            <a:pPr marL="0" indent="0" algn="ctr">
              <a:buNone/>
            </a:pPr>
            <a:endParaRPr lang="fr-FR" sz="18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739" y="1990109"/>
            <a:ext cx="3650918" cy="4867891"/>
          </a:xfrm>
          <a:prstGeom prst="rect">
            <a:avLst/>
          </a:prstGeom>
        </p:spPr>
      </p:pic>
      <p:sp>
        <p:nvSpPr>
          <p:cNvPr id="3" name="Rectangle 2"/>
          <p:cNvSpPr/>
          <p:nvPr/>
        </p:nvSpPr>
        <p:spPr>
          <a:xfrm>
            <a:off x="-216084" y="235783"/>
            <a:ext cx="4847906" cy="1754326"/>
          </a:xfrm>
          <a:prstGeom prst="rect">
            <a:avLst/>
          </a:prstGeom>
        </p:spPr>
        <p:txBody>
          <a:bodyPr wrap="square">
            <a:spAutoFit/>
          </a:bodyPr>
          <a:lstStyle/>
          <a:p>
            <a:pPr algn="ctr"/>
            <a:r>
              <a:rPr lang="fr-FR" sz="5400" b="1" dirty="0">
                <a:solidFill>
                  <a:srgbClr val="FF0000"/>
                </a:solidFill>
                <a:latin typeface="Freestyle Script" panose="030804020302050B0404" pitchFamily="66" charset="0"/>
              </a:rPr>
              <a:t>La clé pour enrayer</a:t>
            </a:r>
          </a:p>
          <a:p>
            <a:pPr algn="ctr"/>
            <a:r>
              <a:rPr lang="fr-FR" sz="5400" b="1" dirty="0">
                <a:solidFill>
                  <a:srgbClr val="FF0000"/>
                </a:solidFill>
                <a:latin typeface="Freestyle Script" panose="030804020302050B0404" pitchFamily="66" charset="0"/>
              </a:rPr>
              <a:t> la surpopulation</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548" y="3855478"/>
            <a:ext cx="2653273" cy="2754694"/>
          </a:xfrm>
          <a:prstGeom prst="rect">
            <a:avLst/>
          </a:prstGeom>
        </p:spPr>
      </p:pic>
    </p:spTree>
    <p:extLst>
      <p:ext uri="{BB962C8B-B14F-4D97-AF65-F5344CB8AC3E}">
        <p14:creationId xmlns:p14="http://schemas.microsoft.com/office/powerpoint/2010/main" val="426203424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640183" y="4772867"/>
            <a:ext cx="5347063" cy="1584391"/>
          </a:xfrm>
        </p:spPr>
        <p:txBody>
          <a:bodyPr>
            <a:normAutofit/>
          </a:bodyPr>
          <a:lstStyle/>
          <a:p>
            <a:pPr marL="0" indent="0">
              <a:buNone/>
            </a:pPr>
            <a:r>
              <a:rPr lang="fr-FR" sz="1800" dirty="0" smtClean="0">
                <a:latin typeface="Arial" panose="020B0604020202020204" pitchFamily="34" charset="0"/>
                <a:cs typeface="Arial" panose="020B0604020202020204" pitchFamily="34" charset="0"/>
              </a:rPr>
              <a:t>     Une sculpture imaginée pour mettre en lumière l’illusion </a:t>
            </a:r>
            <a:r>
              <a:rPr lang="fr-FR" sz="1800" dirty="0">
                <a:latin typeface="Arial" panose="020B0604020202020204" pitchFamily="34" charset="0"/>
                <a:cs typeface="Arial" panose="020B0604020202020204" pitchFamily="34" charset="0"/>
              </a:rPr>
              <a:t>des paradis </a:t>
            </a:r>
            <a:r>
              <a:rPr lang="fr-FR" sz="1800" dirty="0" smtClean="0">
                <a:latin typeface="Arial" panose="020B0604020202020204" pitchFamily="34" charset="0"/>
                <a:cs typeface="Arial" panose="020B0604020202020204" pitchFamily="34" charset="0"/>
              </a:rPr>
              <a:t>artificiels</a:t>
            </a:r>
            <a:r>
              <a:rPr lang="fr-FR" sz="1800" dirty="0">
                <a:latin typeface="Arial" panose="020B0604020202020204" pitchFamily="34" charset="0"/>
                <a:cs typeface="Arial" panose="020B0604020202020204" pitchFamily="34" charset="0"/>
              </a:rPr>
              <a:t>.</a:t>
            </a:r>
            <a:r>
              <a:rPr lang="fr-FR" sz="1800" dirty="0" smtClean="0">
                <a:latin typeface="Arial" panose="020B0604020202020204" pitchFamily="34" charset="0"/>
                <a:cs typeface="Arial" panose="020B0604020202020204" pitchFamily="34" charset="0"/>
              </a:rPr>
              <a:t> </a:t>
            </a:r>
          </a:p>
          <a:p>
            <a:pPr marL="0" indent="0">
              <a:buNone/>
            </a:pPr>
            <a:r>
              <a:rPr lang="fr-FR" sz="1800" dirty="0" smtClean="0">
                <a:latin typeface="Arial" panose="020B0604020202020204" pitchFamily="34" charset="0"/>
                <a:cs typeface="Arial" panose="020B0604020202020204" pitchFamily="34" charset="0"/>
              </a:rPr>
              <a:t>    L’apparence </a:t>
            </a:r>
            <a:r>
              <a:rPr lang="fr-FR" sz="1800" dirty="0">
                <a:latin typeface="Arial" panose="020B0604020202020204" pitchFamily="34" charset="0"/>
                <a:cs typeface="Arial" panose="020B0604020202020204" pitchFamily="34" charset="0"/>
              </a:rPr>
              <a:t>d’un bonheur facile qui </a:t>
            </a:r>
            <a:r>
              <a:rPr lang="fr-FR" sz="1800" dirty="0" smtClean="0">
                <a:latin typeface="Arial" panose="020B0604020202020204" pitchFamily="34" charset="0"/>
                <a:cs typeface="Arial" panose="020B0604020202020204" pitchFamily="34" charset="0"/>
              </a:rPr>
              <a:t>promet </a:t>
            </a:r>
            <a:r>
              <a:rPr lang="fr-FR" sz="1800" dirty="0">
                <a:latin typeface="Arial" panose="020B0604020202020204" pitchFamily="34" charset="0"/>
                <a:cs typeface="Arial" panose="020B0604020202020204" pitchFamily="34" charset="0"/>
              </a:rPr>
              <a:t>l’évasion mais ne laisse qu’un </a:t>
            </a:r>
            <a:r>
              <a:rPr lang="fr-FR" sz="1800" dirty="0" smtClean="0">
                <a:latin typeface="Arial" panose="020B0604020202020204" pitchFamily="34" charset="0"/>
                <a:cs typeface="Arial" panose="020B0604020202020204" pitchFamily="34" charset="0"/>
              </a:rPr>
              <a:t>fantôme </a:t>
            </a:r>
            <a:r>
              <a:rPr lang="fr-FR" sz="1800" dirty="0">
                <a:latin typeface="Arial" panose="020B0604020202020204" pitchFamily="34" charset="0"/>
                <a:cs typeface="Arial" panose="020B0604020202020204" pitchFamily="34" charset="0"/>
              </a:rPr>
              <a:t>de </a:t>
            </a:r>
            <a:r>
              <a:rPr lang="fr-FR" sz="1800" dirty="0" smtClean="0">
                <a:latin typeface="Arial" panose="020B0604020202020204" pitchFamily="34" charset="0"/>
                <a:cs typeface="Arial" panose="020B0604020202020204" pitchFamily="34" charset="0"/>
              </a:rPr>
              <a:t>vie.</a:t>
            </a:r>
            <a:endParaRPr lang="fr-FR" sz="1800"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693" y="2500305"/>
            <a:ext cx="2770903" cy="3985954"/>
          </a:xfrm>
          <a:prstGeom prst="rect">
            <a:avLst/>
          </a:prstGeom>
        </p:spPr>
      </p:pic>
      <p:sp>
        <p:nvSpPr>
          <p:cNvPr id="3" name="Rectangle 2"/>
          <p:cNvSpPr/>
          <p:nvPr/>
        </p:nvSpPr>
        <p:spPr>
          <a:xfrm>
            <a:off x="514693" y="998561"/>
            <a:ext cx="3926075" cy="923330"/>
          </a:xfrm>
          <a:prstGeom prst="rect">
            <a:avLst/>
          </a:prstGeom>
        </p:spPr>
        <p:txBody>
          <a:bodyPr wrap="none">
            <a:spAutoFit/>
          </a:bodyPr>
          <a:lstStyle/>
          <a:p>
            <a:r>
              <a:rPr lang="fr-FR" sz="5400" b="1" dirty="0">
                <a:solidFill>
                  <a:srgbClr val="FF0000"/>
                </a:solidFill>
                <a:latin typeface="Freestyle Script" panose="030804020302050B0404" pitchFamily="66" charset="0"/>
              </a:rPr>
              <a:t>L’illusion du bonheur </a:t>
            </a:r>
            <a:endParaRPr lang="fr-FR" sz="54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095" y="353673"/>
            <a:ext cx="3798286" cy="3731217"/>
          </a:xfrm>
          <a:prstGeom prst="rect">
            <a:avLst/>
          </a:prstGeom>
        </p:spPr>
      </p:pic>
    </p:spTree>
    <p:extLst>
      <p:ext uri="{BB962C8B-B14F-4D97-AF65-F5344CB8AC3E}">
        <p14:creationId xmlns:p14="http://schemas.microsoft.com/office/powerpoint/2010/main" val="252753500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6924" y="2086567"/>
            <a:ext cx="5088589" cy="3219849"/>
          </a:xfrm>
          <a:prstGeom prst="rect">
            <a:avLst/>
          </a:prstGeom>
        </p:spPr>
      </p:pic>
      <p:sp>
        <p:nvSpPr>
          <p:cNvPr id="3" name="Espace réservé du contenu 2"/>
          <p:cNvSpPr>
            <a:spLocks noGrp="1"/>
          </p:cNvSpPr>
          <p:nvPr>
            <p:ph idx="1"/>
          </p:nvPr>
        </p:nvSpPr>
        <p:spPr>
          <a:xfrm>
            <a:off x="303908" y="94004"/>
            <a:ext cx="4515919" cy="5845323"/>
          </a:xfrm>
        </p:spPr>
        <p:txBody>
          <a:bodyPr>
            <a:normAutofit fontScale="92500" lnSpcReduction="10000"/>
          </a:bodyPr>
          <a:lstStyle/>
          <a:p>
            <a:pPr marL="0" indent="0" algn="ctr">
              <a:buNone/>
            </a:pPr>
            <a:r>
              <a:rPr lang="fr-FR" sz="5400" dirty="0" smtClean="0">
                <a:solidFill>
                  <a:srgbClr val="FF0000"/>
                </a:solidFill>
                <a:latin typeface="Freestyle Script" panose="030804020302050B0404" pitchFamily="66" charset="0"/>
              </a:rPr>
              <a:t> </a:t>
            </a:r>
            <a:r>
              <a:rPr lang="fr-FR" sz="5400" b="1" dirty="0" smtClean="0">
                <a:solidFill>
                  <a:srgbClr val="FF0000"/>
                </a:solidFill>
                <a:latin typeface="Freestyle Script" panose="030804020302050B0404" pitchFamily="66" charset="0"/>
              </a:rPr>
              <a:t> </a:t>
            </a:r>
          </a:p>
          <a:p>
            <a:pPr marL="0" indent="0" algn="ctr">
              <a:buNone/>
            </a:pPr>
            <a:r>
              <a:rPr lang="fr-FR" sz="5800" b="1" dirty="0" smtClean="0">
                <a:solidFill>
                  <a:srgbClr val="FF0000"/>
                </a:solidFill>
                <a:latin typeface="Freestyle Script" panose="030804020302050B0404" pitchFamily="66" charset="0"/>
              </a:rPr>
              <a:t>De l’intime naît  l’ordinaire</a:t>
            </a:r>
          </a:p>
          <a:p>
            <a:pPr algn="ctr"/>
            <a:endParaRPr lang="fr-FR" b="1" dirty="0"/>
          </a:p>
          <a:p>
            <a:pPr algn="ctr"/>
            <a:endParaRPr lang="fr-FR" b="1" dirty="0" smtClean="0"/>
          </a:p>
          <a:p>
            <a:pPr algn="ctr"/>
            <a:endParaRPr lang="fr-FR" b="1" dirty="0"/>
          </a:p>
          <a:p>
            <a:pPr algn="ctr"/>
            <a:endParaRPr lang="fr-FR" b="1" dirty="0" smtClean="0"/>
          </a:p>
          <a:p>
            <a:pPr algn="ctr"/>
            <a:endParaRPr lang="fr-FR" dirty="0"/>
          </a:p>
          <a:p>
            <a:pPr marL="0" indent="0" algn="ctr">
              <a:buNone/>
            </a:pPr>
            <a:r>
              <a:rPr lang="fr-FR" b="1" dirty="0"/>
              <a:t> </a:t>
            </a:r>
            <a:r>
              <a:rPr lang="fr-FR" b="1" dirty="0" smtClean="0"/>
              <a:t> </a:t>
            </a:r>
            <a:r>
              <a:rPr lang="fr-FR" sz="1900" dirty="0" smtClean="0">
                <a:latin typeface="Arial" panose="020B0604020202020204" pitchFamily="34" charset="0"/>
                <a:cs typeface="Arial" panose="020B0604020202020204" pitchFamily="34" charset="0"/>
              </a:rPr>
              <a:t>Par </a:t>
            </a:r>
            <a:r>
              <a:rPr lang="fr-FR" sz="1900" dirty="0">
                <a:latin typeface="Arial" panose="020B0604020202020204" pitchFamily="34" charset="0"/>
                <a:cs typeface="Arial" panose="020B0604020202020204" pitchFamily="34" charset="0"/>
              </a:rPr>
              <a:t>sa forme ambivalente cet entonnoir simple objet du quotidien incarne à lui seul deux corps, deux sexes, un homme, une femme, </a:t>
            </a:r>
            <a:r>
              <a:rPr lang="fr-FR" sz="1900" dirty="0" smtClean="0">
                <a:latin typeface="Arial" panose="020B0604020202020204" pitchFamily="34" charset="0"/>
                <a:cs typeface="Arial" panose="020B0604020202020204" pitchFamily="34" charset="0"/>
              </a:rPr>
              <a:t>réunis </a:t>
            </a:r>
            <a:r>
              <a:rPr lang="fr-FR" sz="1900" dirty="0">
                <a:latin typeface="Arial" panose="020B0604020202020204" pitchFamily="34" charset="0"/>
                <a:cs typeface="Arial" panose="020B0604020202020204" pitchFamily="34" charset="0"/>
              </a:rPr>
              <a:t>sur un banc pour un instant d’intimité.</a:t>
            </a:r>
          </a:p>
          <a:p>
            <a:endParaRPr lang="fr-FR" dirty="0"/>
          </a:p>
        </p:txBody>
      </p:sp>
      <p:sp>
        <p:nvSpPr>
          <p:cNvPr id="2" name="ZoneTexte 1"/>
          <p:cNvSpPr txBox="1"/>
          <p:nvPr/>
        </p:nvSpPr>
        <p:spPr>
          <a:xfrm>
            <a:off x="6812750" y="5315094"/>
            <a:ext cx="2202763" cy="276999"/>
          </a:xfrm>
          <a:prstGeom prst="rect">
            <a:avLst/>
          </a:prstGeom>
          <a:noFill/>
        </p:spPr>
        <p:txBody>
          <a:bodyPr wrap="square" rtlCol="0">
            <a:spAutoFit/>
          </a:bodyPr>
          <a:lstStyle/>
          <a:p>
            <a:r>
              <a:rPr lang="fr-FR" sz="1200" dirty="0" smtClean="0"/>
              <a:t>Les amants du banc public</a:t>
            </a:r>
            <a:endParaRPr lang="fr-FR" sz="12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727" y="2413776"/>
            <a:ext cx="2478280" cy="1762128"/>
          </a:xfrm>
          <a:prstGeom prst="rect">
            <a:avLst/>
          </a:prstGeom>
        </p:spPr>
      </p:pic>
    </p:spTree>
    <p:extLst>
      <p:ext uri="{BB962C8B-B14F-4D97-AF65-F5344CB8AC3E}">
        <p14:creationId xmlns:p14="http://schemas.microsoft.com/office/powerpoint/2010/main" val="3515764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87" y="591497"/>
            <a:ext cx="2643960" cy="5722557"/>
          </a:xfrm>
          <a:prstGeom prst="rect">
            <a:avLst/>
          </a:prstGeom>
        </p:spPr>
      </p:pic>
      <p:sp>
        <p:nvSpPr>
          <p:cNvPr id="5" name="Rectangle 4"/>
          <p:cNvSpPr/>
          <p:nvPr/>
        </p:nvSpPr>
        <p:spPr>
          <a:xfrm>
            <a:off x="4308234" y="216269"/>
            <a:ext cx="3708066" cy="1754326"/>
          </a:xfrm>
          <a:prstGeom prst="rect">
            <a:avLst/>
          </a:prstGeom>
        </p:spPr>
        <p:txBody>
          <a:bodyPr wrap="none">
            <a:spAutoFit/>
          </a:bodyPr>
          <a:lstStyle/>
          <a:p>
            <a:pPr algn="ctr"/>
            <a:r>
              <a:rPr lang="fr-FR" sz="5400" b="1" dirty="0" err="1" smtClean="0">
                <a:solidFill>
                  <a:srgbClr val="FF0000"/>
                </a:solidFill>
                <a:latin typeface="Freestyle Script" panose="030804020302050B0404" pitchFamily="66" charset="0"/>
              </a:rPr>
              <a:t>Féminicide</a:t>
            </a:r>
            <a:r>
              <a:rPr lang="fr-FR" sz="5400" b="1" dirty="0" smtClean="0">
                <a:solidFill>
                  <a:srgbClr val="FF0000"/>
                </a:solidFill>
                <a:latin typeface="Freestyle Script" panose="030804020302050B0404" pitchFamily="66" charset="0"/>
              </a:rPr>
              <a:t> </a:t>
            </a:r>
          </a:p>
          <a:p>
            <a:pPr algn="ctr"/>
            <a:r>
              <a:rPr lang="fr-FR" sz="5400" b="1" dirty="0" smtClean="0">
                <a:solidFill>
                  <a:srgbClr val="FF0000"/>
                </a:solidFill>
                <a:latin typeface="Freestyle Script" panose="030804020302050B0404" pitchFamily="66" charset="0"/>
              </a:rPr>
              <a:t>ou violence ordinaire</a:t>
            </a:r>
            <a:endParaRPr lang="fr-FR" sz="5400" dirty="0"/>
          </a:p>
        </p:txBody>
      </p:sp>
      <p:sp>
        <p:nvSpPr>
          <p:cNvPr id="7" name="Rectangle 6"/>
          <p:cNvSpPr/>
          <p:nvPr/>
        </p:nvSpPr>
        <p:spPr>
          <a:xfrm>
            <a:off x="3606059" y="2282352"/>
            <a:ext cx="5743308" cy="923330"/>
          </a:xfrm>
          <a:prstGeom prst="rect">
            <a:avLst/>
          </a:prstGeom>
        </p:spPr>
        <p:txBody>
          <a:bodyPr wrap="square">
            <a:spAutoFit/>
          </a:bodyPr>
          <a:lstStyle/>
          <a:p>
            <a:pPr marL="142875">
              <a:spcAft>
                <a:spcPts val="0"/>
              </a:spcAft>
            </a:pPr>
            <a:r>
              <a:rPr lang="fr-FR" b="1" dirty="0" smtClean="0">
                <a:latin typeface="Arial" panose="020B0604020202020204" pitchFamily="34" charset="0"/>
                <a:ea typeface="Times New Roman" panose="02020603050405020304" pitchFamily="18" charset="0"/>
              </a:rPr>
              <a:t>   </a:t>
            </a:r>
            <a:r>
              <a:rPr lang="fr-FR" dirty="0" smtClean="0">
                <a:latin typeface="Arial" panose="020B0604020202020204" pitchFamily="34" charset="0"/>
                <a:ea typeface="Times New Roman" panose="02020603050405020304" pitchFamily="18" charset="0"/>
                <a:cs typeface="Arial" panose="020B0604020202020204" pitchFamily="34" charset="0"/>
              </a:rPr>
              <a:t>Ici </a:t>
            </a:r>
            <a:r>
              <a:rPr lang="fr-FR" dirty="0">
                <a:latin typeface="Arial" panose="020B0604020202020204" pitchFamily="34" charset="0"/>
                <a:ea typeface="Times New Roman" panose="02020603050405020304" pitchFamily="18" charset="0"/>
                <a:cs typeface="Arial" panose="020B0604020202020204" pitchFamily="34" charset="0"/>
              </a:rPr>
              <a:t>le maquillage ne cache pas l’agression,</a:t>
            </a:r>
          </a:p>
          <a:p>
            <a:pPr marL="142875">
              <a:spcAft>
                <a:spcPts val="0"/>
              </a:spcAft>
            </a:pPr>
            <a:r>
              <a:rPr lang="fr-FR" dirty="0" smtClean="0">
                <a:latin typeface="Arial" panose="020B0604020202020204" pitchFamily="34" charset="0"/>
                <a:ea typeface="Times New Roman" panose="02020603050405020304" pitchFamily="18" charset="0"/>
                <a:cs typeface="Arial" panose="020B0604020202020204" pitchFamily="34" charset="0"/>
              </a:rPr>
              <a:t>il </a:t>
            </a:r>
            <a:r>
              <a:rPr lang="fr-FR" dirty="0">
                <a:latin typeface="Arial" panose="020B0604020202020204" pitchFamily="34" charset="0"/>
                <a:ea typeface="Times New Roman" panose="02020603050405020304" pitchFamily="18" charset="0"/>
                <a:cs typeface="Arial" panose="020B0604020202020204" pitchFamily="34" charset="0"/>
              </a:rPr>
              <a:t>corrige juste l’apparence et aide à passer </a:t>
            </a:r>
            <a:r>
              <a:rPr lang="fr-FR" dirty="0" smtClean="0">
                <a:latin typeface="Arial" panose="020B0604020202020204" pitchFamily="34" charset="0"/>
                <a:ea typeface="Times New Roman" panose="02020603050405020304" pitchFamily="18" charset="0"/>
                <a:cs typeface="Arial" panose="020B0604020202020204" pitchFamily="34" charset="0"/>
              </a:rPr>
              <a:t>inaperçue.</a:t>
            </a:r>
            <a:endParaRPr lang="fr-FR"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04829">
            <a:off x="3059172" y="4789915"/>
            <a:ext cx="1573495" cy="2097993"/>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713" y="3101537"/>
            <a:ext cx="2053032" cy="2737376"/>
          </a:xfrm>
          <a:prstGeom prst="rect">
            <a:avLst/>
          </a:prstGeom>
          <a:ln>
            <a:noFill/>
          </a:ln>
          <a:effectLst>
            <a:softEdge rad="112500"/>
          </a:effectLst>
        </p:spPr>
      </p:pic>
    </p:spTree>
    <p:extLst>
      <p:ext uri="{BB962C8B-B14F-4D97-AF65-F5344CB8AC3E}">
        <p14:creationId xmlns:p14="http://schemas.microsoft.com/office/powerpoint/2010/main" val="9009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196862" y="1198695"/>
            <a:ext cx="4667322" cy="4386883"/>
          </a:xfrm>
        </p:spPr>
        <p:txBody>
          <a:bodyPr>
            <a:normAutofit/>
          </a:bodyPr>
          <a:lstStyle/>
          <a:p>
            <a:pPr marL="0" indent="0" algn="ctr">
              <a:buNone/>
            </a:pPr>
            <a:r>
              <a:rPr lang="fr-FR" sz="5400" b="1" dirty="0" smtClean="0">
                <a:solidFill>
                  <a:srgbClr val="FF0000"/>
                </a:solidFill>
                <a:latin typeface="Freestyle Script" panose="030804020302050B0404" pitchFamily="66" charset="0"/>
              </a:rPr>
              <a:t> La perte de mémoire</a:t>
            </a:r>
          </a:p>
          <a:p>
            <a:pPr marL="0" indent="0" algn="ctr">
              <a:buNone/>
            </a:pPr>
            <a:endParaRPr lang="fr-FR" dirty="0" smtClean="0"/>
          </a:p>
          <a:p>
            <a:pPr marL="0" indent="0">
              <a:buNone/>
            </a:pPr>
            <a:r>
              <a:rPr lang="fr-FR" dirty="0" smtClean="0"/>
              <a:t>   </a:t>
            </a:r>
            <a:r>
              <a:rPr lang="fr-FR" b="1" dirty="0" smtClean="0"/>
              <a:t> </a:t>
            </a:r>
            <a:r>
              <a:rPr lang="fr-FR" sz="1800" dirty="0">
                <a:latin typeface="Arial" panose="020B0604020202020204" pitchFamily="34" charset="0"/>
                <a:cs typeface="Arial" panose="020B0604020202020204" pitchFamily="34" charset="0"/>
              </a:rPr>
              <a:t>Une mosaïque de disquettes, symboles d’une mémoire fragile </a:t>
            </a:r>
          </a:p>
          <a:p>
            <a:pPr marL="0" indent="0">
              <a:buNone/>
            </a:pPr>
            <a:r>
              <a:rPr lang="fr-FR" sz="1800" dirty="0" smtClean="0">
                <a:latin typeface="Arial" panose="020B0604020202020204" pitchFamily="34" charset="0"/>
                <a:cs typeface="Arial" panose="020B0604020202020204" pitchFamily="34" charset="0"/>
              </a:rPr>
              <a:t>    Mais </a:t>
            </a:r>
            <a:r>
              <a:rPr lang="fr-FR" sz="1800" dirty="0">
                <a:latin typeface="Arial" panose="020B0604020202020204" pitchFamily="34" charset="0"/>
                <a:cs typeface="Arial" panose="020B0604020202020204" pitchFamily="34" charset="0"/>
              </a:rPr>
              <a:t>la couleur s’efface et l’oubli noir s’installe.</a:t>
            </a:r>
          </a:p>
          <a:p>
            <a:pPr marL="0" indent="0">
              <a:buNone/>
            </a:pPr>
            <a:r>
              <a:rPr lang="fr-FR" sz="1800" dirty="0" smtClean="0">
                <a:latin typeface="Arial" panose="020B0604020202020204" pitchFamily="34" charset="0"/>
                <a:cs typeface="Arial" panose="020B0604020202020204" pitchFamily="34" charset="0"/>
              </a:rPr>
              <a:t>    Une </a:t>
            </a:r>
            <a:r>
              <a:rPr lang="fr-FR" sz="1800" dirty="0">
                <a:latin typeface="Arial" panose="020B0604020202020204" pitchFamily="34" charset="0"/>
                <a:cs typeface="Arial" panose="020B0604020202020204" pitchFamily="34" charset="0"/>
              </a:rPr>
              <a:t>métaphore poignante de la mémoire qui se fissure et se vide peu à peu.</a:t>
            </a:r>
          </a:p>
          <a:p>
            <a:pPr marL="0" indent="0">
              <a:buNone/>
            </a:pPr>
            <a:r>
              <a:rPr lang="fr-FR" b="1" dirty="0"/>
              <a:t> </a:t>
            </a:r>
            <a:endParaRPr lang="fr-FR" dirty="0"/>
          </a:p>
          <a:p>
            <a:pPr marL="0" indent="0" algn="ctr">
              <a:buNone/>
            </a:pPr>
            <a:endParaRPr lang="fr-FR" sz="18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52" y="844060"/>
            <a:ext cx="3721410" cy="5374153"/>
          </a:xfrm>
          <a:prstGeom prst="rect">
            <a:avLst/>
          </a:prstGeom>
        </p:spPr>
      </p:pic>
    </p:spTree>
    <p:extLst>
      <p:ext uri="{BB962C8B-B14F-4D97-AF65-F5344CB8AC3E}">
        <p14:creationId xmlns:p14="http://schemas.microsoft.com/office/powerpoint/2010/main" val="9663644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277800" y="585765"/>
            <a:ext cx="4506869" cy="6029720"/>
          </a:xfrm>
        </p:spPr>
        <p:txBody>
          <a:bodyPr>
            <a:normAutofit fontScale="55000" lnSpcReduction="20000"/>
          </a:bodyPr>
          <a:lstStyle/>
          <a:p>
            <a:pPr marL="0" indent="0" algn="ctr">
              <a:buNone/>
            </a:pPr>
            <a:r>
              <a:rPr lang="fr-FR" sz="8700" b="1" dirty="0" smtClean="0">
                <a:solidFill>
                  <a:srgbClr val="FF0000"/>
                </a:solidFill>
                <a:latin typeface="Freestyle Script" panose="030804020302050B0404" pitchFamily="66" charset="0"/>
              </a:rPr>
              <a:t> Quand la soupape </a:t>
            </a:r>
          </a:p>
          <a:p>
            <a:pPr marL="0" indent="0" algn="ctr">
              <a:buNone/>
            </a:pPr>
            <a:r>
              <a:rPr lang="fr-FR" sz="8700" b="1" dirty="0" smtClean="0">
                <a:solidFill>
                  <a:srgbClr val="FF0000"/>
                </a:solidFill>
                <a:latin typeface="Freestyle Script" panose="030804020302050B0404" pitchFamily="66" charset="0"/>
              </a:rPr>
              <a:t>se fait prélat</a:t>
            </a:r>
            <a:r>
              <a:rPr lang="fr-FR" sz="8700" b="1" dirty="0" smtClean="0">
                <a:latin typeface="Arial" panose="020B0604020202020204" pitchFamily="34" charset="0"/>
                <a:cs typeface="Arial" panose="020B0604020202020204" pitchFamily="34" charset="0"/>
              </a:rPr>
              <a:t>   </a:t>
            </a:r>
          </a:p>
          <a:p>
            <a:pPr marL="0" indent="0" algn="ctr">
              <a:buNone/>
            </a:pPr>
            <a:r>
              <a:rPr lang="fr-FR" sz="3300" b="1" dirty="0" smtClean="0">
                <a:latin typeface="Arial" panose="020B0604020202020204" pitchFamily="34" charset="0"/>
                <a:cs typeface="Arial" panose="020B0604020202020204" pitchFamily="34" charset="0"/>
              </a:rPr>
              <a:t>   </a:t>
            </a:r>
          </a:p>
          <a:p>
            <a:pPr marL="0" indent="0" algn="ctr">
              <a:buNone/>
            </a:pPr>
            <a:r>
              <a:rPr lang="fr-FR" sz="3300" dirty="0" smtClean="0">
                <a:latin typeface="Arial" panose="020B0604020202020204" pitchFamily="34" charset="0"/>
                <a:cs typeface="Arial" panose="020B0604020202020204" pitchFamily="34" charset="0"/>
              </a:rPr>
              <a:t>Une </a:t>
            </a:r>
            <a:r>
              <a:rPr lang="fr-FR" sz="3300" dirty="0">
                <a:latin typeface="Arial" panose="020B0604020202020204" pitchFamily="34" charset="0"/>
                <a:cs typeface="Arial" panose="020B0604020202020204" pitchFamily="34" charset="0"/>
              </a:rPr>
              <a:t>soupape, élément </a:t>
            </a:r>
            <a:r>
              <a:rPr lang="fr-FR" sz="3300" dirty="0" smtClean="0">
                <a:latin typeface="Arial" panose="020B0604020202020204" pitchFamily="34" charset="0"/>
                <a:cs typeface="Arial" panose="020B0604020202020204" pitchFamily="34" charset="0"/>
              </a:rPr>
              <a:t>mécanique</a:t>
            </a:r>
          </a:p>
          <a:p>
            <a:pPr marL="0" indent="0">
              <a:buNone/>
            </a:pPr>
            <a:r>
              <a:rPr lang="fr-FR" sz="3300" dirty="0" smtClean="0">
                <a:latin typeface="Arial" panose="020B0604020202020204" pitchFamily="34" charset="0"/>
                <a:cs typeface="Arial" panose="020B0604020202020204" pitchFamily="34" charset="0"/>
              </a:rPr>
              <a:t>d’un moteur </a:t>
            </a:r>
            <a:r>
              <a:rPr lang="fr-FR" sz="3300" dirty="0">
                <a:latin typeface="Arial" panose="020B0604020202020204" pitchFamily="34" charset="0"/>
                <a:cs typeface="Arial" panose="020B0604020202020204" pitchFamily="34" charset="0"/>
              </a:rPr>
              <a:t>à explosions devient ici la </a:t>
            </a:r>
            <a:endParaRPr lang="fr-FR" sz="3300" dirty="0" smtClean="0">
              <a:latin typeface="Arial" panose="020B0604020202020204" pitchFamily="34" charset="0"/>
              <a:cs typeface="Arial" panose="020B0604020202020204" pitchFamily="34" charset="0"/>
            </a:endParaRPr>
          </a:p>
          <a:p>
            <a:pPr marL="0" indent="0">
              <a:buNone/>
            </a:pPr>
            <a:r>
              <a:rPr lang="fr-FR" sz="3300" dirty="0" smtClean="0">
                <a:latin typeface="Arial" panose="020B0604020202020204" pitchFamily="34" charset="0"/>
                <a:cs typeface="Arial" panose="020B0604020202020204" pitchFamily="34" charset="0"/>
              </a:rPr>
              <a:t>représentation </a:t>
            </a:r>
            <a:r>
              <a:rPr lang="fr-FR" sz="3300" dirty="0">
                <a:latin typeface="Arial" panose="020B0604020202020204" pitchFamily="34" charset="0"/>
                <a:cs typeface="Arial" panose="020B0604020202020204" pitchFamily="34" charset="0"/>
              </a:rPr>
              <a:t>d’un cardinal vêtu </a:t>
            </a:r>
            <a:r>
              <a:rPr lang="fr-FR" sz="3300" dirty="0" smtClean="0">
                <a:latin typeface="Arial" panose="020B0604020202020204" pitchFamily="34" charset="0"/>
                <a:cs typeface="Arial" panose="020B0604020202020204" pitchFamily="34" charset="0"/>
              </a:rPr>
              <a:t>de</a:t>
            </a:r>
          </a:p>
          <a:p>
            <a:pPr marL="0" indent="0">
              <a:buNone/>
            </a:pPr>
            <a:r>
              <a:rPr lang="fr-FR" sz="3300" dirty="0" smtClean="0">
                <a:latin typeface="Arial" panose="020B0604020202020204" pitchFamily="34" charset="0"/>
                <a:cs typeface="Arial" panose="020B0604020202020204" pitchFamily="34" charset="0"/>
              </a:rPr>
              <a:t> </a:t>
            </a:r>
            <a:r>
              <a:rPr lang="fr-FR" sz="3300" dirty="0">
                <a:latin typeface="Arial" panose="020B0604020202020204" pitchFamily="34" charset="0"/>
                <a:cs typeface="Arial" panose="020B0604020202020204" pitchFamily="34" charset="0"/>
              </a:rPr>
              <a:t>rouge un homme d’église positionné </a:t>
            </a:r>
            <a:endParaRPr lang="fr-FR" sz="3300" dirty="0" smtClean="0">
              <a:latin typeface="Arial" panose="020B0604020202020204" pitchFamily="34" charset="0"/>
              <a:cs typeface="Arial" panose="020B0604020202020204" pitchFamily="34" charset="0"/>
            </a:endParaRPr>
          </a:p>
          <a:p>
            <a:pPr marL="0" indent="0">
              <a:buNone/>
            </a:pPr>
            <a:r>
              <a:rPr lang="fr-FR" sz="3300" dirty="0" smtClean="0">
                <a:latin typeface="Arial" panose="020B0604020202020204" pitchFamily="34" charset="0"/>
                <a:cs typeface="Arial" panose="020B0604020202020204" pitchFamily="34" charset="0"/>
              </a:rPr>
              <a:t>hiérarchiquement </a:t>
            </a:r>
            <a:r>
              <a:rPr lang="fr-FR" sz="3300" dirty="0">
                <a:latin typeface="Arial" panose="020B0604020202020204" pitchFamily="34" charset="0"/>
                <a:cs typeface="Arial" panose="020B0604020202020204" pitchFamily="34" charset="0"/>
              </a:rPr>
              <a:t>sous le pape</a:t>
            </a:r>
            <a:r>
              <a:rPr lang="fr-FR" sz="3300" dirty="0" smtClean="0">
                <a:latin typeface="Arial" panose="020B0604020202020204" pitchFamily="34" charset="0"/>
                <a:cs typeface="Arial" panose="020B0604020202020204" pitchFamily="34" charset="0"/>
              </a:rPr>
              <a:t>.</a:t>
            </a:r>
          </a:p>
          <a:p>
            <a:pPr marL="0" indent="0">
              <a:buNone/>
            </a:pPr>
            <a:endParaRPr lang="fr-FR" sz="3300" dirty="0">
              <a:latin typeface="Arial" panose="020B0604020202020204" pitchFamily="34" charset="0"/>
              <a:cs typeface="Arial" panose="020B0604020202020204" pitchFamily="34" charset="0"/>
            </a:endParaRPr>
          </a:p>
          <a:p>
            <a:pPr marL="0" indent="0">
              <a:buNone/>
            </a:pPr>
            <a:r>
              <a:rPr lang="fr-FR" sz="3300" dirty="0">
                <a:latin typeface="Arial" panose="020B0604020202020204" pitchFamily="34" charset="0"/>
                <a:cs typeface="Arial" panose="020B0604020202020204" pitchFamily="34" charset="0"/>
              </a:rPr>
              <a:t>  </a:t>
            </a:r>
            <a:r>
              <a:rPr lang="fr-FR" sz="3300" dirty="0" smtClean="0">
                <a:latin typeface="Arial" panose="020B0604020202020204" pitchFamily="34" charset="0"/>
                <a:cs typeface="Arial" panose="020B0604020202020204" pitchFamily="34" charset="0"/>
              </a:rPr>
              <a:t>   Une </a:t>
            </a:r>
            <a:r>
              <a:rPr lang="fr-FR" sz="3300" dirty="0">
                <a:latin typeface="Arial" panose="020B0604020202020204" pitchFamily="34" charset="0"/>
                <a:cs typeface="Arial" panose="020B0604020202020204" pitchFamily="34" charset="0"/>
              </a:rPr>
              <a:t>sculpture qui interroge et </a:t>
            </a:r>
            <a:r>
              <a:rPr lang="fr-FR" sz="3300" dirty="0" smtClean="0">
                <a:latin typeface="Arial" panose="020B0604020202020204" pitchFamily="34" charset="0"/>
                <a:cs typeface="Arial" panose="020B0604020202020204" pitchFamily="34" charset="0"/>
              </a:rPr>
              <a:t>fait</a:t>
            </a:r>
          </a:p>
          <a:p>
            <a:pPr marL="0" indent="0">
              <a:buNone/>
            </a:pPr>
            <a:r>
              <a:rPr lang="fr-FR" sz="3300" dirty="0" smtClean="0">
                <a:latin typeface="Arial" panose="020B0604020202020204" pitchFamily="34" charset="0"/>
                <a:cs typeface="Arial" panose="020B0604020202020204" pitchFamily="34" charset="0"/>
              </a:rPr>
              <a:t> résonner </a:t>
            </a:r>
            <a:r>
              <a:rPr lang="fr-FR" sz="3300" dirty="0">
                <a:latin typeface="Arial" panose="020B0604020202020204" pitchFamily="34" charset="0"/>
                <a:cs typeface="Arial" panose="020B0604020202020204" pitchFamily="34" charset="0"/>
              </a:rPr>
              <a:t>avec H</a:t>
            </a:r>
            <a:r>
              <a:rPr lang="fr-FR" sz="3300" dirty="0" smtClean="0">
                <a:latin typeface="Arial" panose="020B0604020202020204" pitchFamily="34" charset="0"/>
                <a:cs typeface="Arial" panose="020B0604020202020204" pitchFamily="34" charset="0"/>
              </a:rPr>
              <a:t>UMOUR </a:t>
            </a:r>
            <a:r>
              <a:rPr lang="fr-FR" sz="3300" dirty="0">
                <a:latin typeface="Arial" panose="020B0604020202020204" pitchFamily="34" charset="0"/>
                <a:cs typeface="Arial" panose="020B0604020202020204" pitchFamily="34" charset="0"/>
              </a:rPr>
              <a:t>le </a:t>
            </a:r>
            <a:r>
              <a:rPr lang="fr-FR" sz="3300" dirty="0" smtClean="0">
                <a:latin typeface="Arial" panose="020B0604020202020204" pitchFamily="34" charset="0"/>
                <a:cs typeface="Arial" panose="020B0604020202020204" pitchFamily="34" charset="0"/>
              </a:rPr>
              <a:t>langage</a:t>
            </a:r>
          </a:p>
          <a:p>
            <a:pPr marL="0" indent="0">
              <a:buNone/>
            </a:pPr>
            <a:r>
              <a:rPr lang="fr-FR" sz="3300" dirty="0" smtClean="0">
                <a:latin typeface="Arial" panose="020B0604020202020204" pitchFamily="34" charset="0"/>
                <a:cs typeface="Arial" panose="020B0604020202020204" pitchFamily="34" charset="0"/>
              </a:rPr>
              <a:t> </a:t>
            </a:r>
            <a:r>
              <a:rPr lang="fr-FR" sz="3300" dirty="0">
                <a:latin typeface="Arial" panose="020B0604020202020204" pitchFamily="34" charset="0"/>
                <a:cs typeface="Arial" panose="020B0604020202020204" pitchFamily="34" charset="0"/>
              </a:rPr>
              <a:t>des symboles à mi-chemin entre </a:t>
            </a:r>
            <a:endParaRPr lang="fr-FR" sz="3300" dirty="0" smtClean="0">
              <a:latin typeface="Arial" panose="020B0604020202020204" pitchFamily="34" charset="0"/>
              <a:cs typeface="Arial" panose="020B0604020202020204" pitchFamily="34" charset="0"/>
            </a:endParaRPr>
          </a:p>
          <a:p>
            <a:pPr marL="0" indent="0">
              <a:buNone/>
            </a:pPr>
            <a:r>
              <a:rPr lang="fr-FR" sz="3300" dirty="0" smtClean="0">
                <a:latin typeface="Arial" panose="020B0604020202020204" pitchFamily="34" charset="0"/>
                <a:cs typeface="Arial" panose="020B0604020202020204" pitchFamily="34" charset="0"/>
              </a:rPr>
              <a:t>l’univers </a:t>
            </a:r>
            <a:r>
              <a:rPr lang="fr-FR" sz="3300" dirty="0">
                <a:latin typeface="Arial" panose="020B0604020202020204" pitchFamily="34" charset="0"/>
                <a:cs typeface="Arial" panose="020B0604020202020204" pitchFamily="34" charset="0"/>
              </a:rPr>
              <a:t>technique et la </a:t>
            </a:r>
            <a:r>
              <a:rPr lang="fr-FR" sz="3300" dirty="0" smtClean="0">
                <a:latin typeface="Arial" panose="020B0604020202020204" pitchFamily="34" charset="0"/>
                <a:cs typeface="Arial" panose="020B0604020202020204" pitchFamily="34" charset="0"/>
              </a:rPr>
              <a:t>hiérarchie</a:t>
            </a:r>
          </a:p>
          <a:p>
            <a:pPr marL="0" indent="0">
              <a:buNone/>
            </a:pPr>
            <a:r>
              <a:rPr lang="fr-FR" sz="3300" dirty="0" smtClean="0">
                <a:latin typeface="Arial" panose="020B0604020202020204" pitchFamily="34" charset="0"/>
                <a:cs typeface="Arial" panose="020B0604020202020204" pitchFamily="34" charset="0"/>
              </a:rPr>
              <a:t> </a:t>
            </a:r>
            <a:r>
              <a:rPr lang="fr-FR" sz="3300" dirty="0">
                <a:latin typeface="Arial" panose="020B0604020202020204" pitchFamily="34" charset="0"/>
                <a:cs typeface="Arial" panose="020B0604020202020204" pitchFamily="34" charset="0"/>
              </a:rPr>
              <a:t>sacrée.</a:t>
            </a:r>
          </a:p>
          <a:p>
            <a:pPr marL="0" indent="0" algn="ctr">
              <a:buNone/>
            </a:pPr>
            <a:endParaRPr lang="fr-FR" dirty="0" smtClean="0"/>
          </a:p>
          <a:p>
            <a:pPr marL="0" indent="0">
              <a:buNone/>
            </a:pPr>
            <a:r>
              <a:rPr lang="fr-FR" sz="2100" b="1" dirty="0" smtClean="0">
                <a:latin typeface="Arial" panose="020B0604020202020204" pitchFamily="34" charset="0"/>
                <a:cs typeface="Arial" panose="020B0604020202020204" pitchFamily="34" charset="0"/>
              </a:rPr>
              <a:t>.</a:t>
            </a:r>
            <a:endParaRPr lang="fr-FR" sz="2100" dirty="0">
              <a:latin typeface="Arial" panose="020B0604020202020204" pitchFamily="34" charset="0"/>
              <a:cs typeface="Arial" panose="020B0604020202020204" pitchFamily="34" charset="0"/>
            </a:endParaRPr>
          </a:p>
          <a:p>
            <a:pPr marL="0" indent="0">
              <a:buNone/>
            </a:pPr>
            <a:r>
              <a:rPr lang="fr-FR" b="1" dirty="0"/>
              <a:t> </a:t>
            </a:r>
            <a:endParaRPr lang="fr-FR" dirty="0"/>
          </a:p>
          <a:p>
            <a:pPr marL="0" indent="0" algn="ctr">
              <a:buNone/>
            </a:pPr>
            <a:endParaRPr lang="fr-FR" sz="18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431" y="1363167"/>
            <a:ext cx="3338293" cy="4610344"/>
          </a:xfrm>
          <a:prstGeom prst="rect">
            <a:avLst/>
          </a:prstGeom>
        </p:spPr>
      </p:pic>
    </p:spTree>
    <p:extLst>
      <p:ext uri="{BB962C8B-B14F-4D97-AF65-F5344CB8AC3E}">
        <p14:creationId xmlns:p14="http://schemas.microsoft.com/office/powerpoint/2010/main" val="216949068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8756" y="164464"/>
            <a:ext cx="4655244" cy="4524315"/>
          </a:xfrm>
          <a:prstGeom prst="rect">
            <a:avLst/>
          </a:prstGeom>
        </p:spPr>
        <p:txBody>
          <a:bodyPr wrap="square">
            <a:spAutoFit/>
          </a:bodyPr>
          <a:lstStyle/>
          <a:p>
            <a:pPr algn="ctr"/>
            <a:r>
              <a:rPr lang="fr-FR" sz="5400" b="1" dirty="0" smtClean="0">
                <a:solidFill>
                  <a:srgbClr val="FF0000"/>
                </a:solidFill>
                <a:latin typeface="Freestyle Script" panose="030804020302050B0404" pitchFamily="66" charset="0"/>
              </a:rPr>
              <a:t>De la fiction </a:t>
            </a:r>
          </a:p>
          <a:p>
            <a:pPr algn="ctr"/>
            <a:r>
              <a:rPr lang="fr-FR" sz="5400" b="1" dirty="0" smtClean="0">
                <a:solidFill>
                  <a:srgbClr val="FF0000"/>
                </a:solidFill>
                <a:latin typeface="Freestyle Script" panose="030804020302050B0404" pitchFamily="66" charset="0"/>
              </a:rPr>
              <a:t>à la réalité</a:t>
            </a:r>
          </a:p>
          <a:p>
            <a:pPr algn="ctr"/>
            <a:endParaRPr lang="fr-FR" b="1" dirty="0" smtClean="0">
              <a:latin typeface="Arial" panose="020B0604020202020204" pitchFamily="34" charset="0"/>
              <a:cs typeface="Arial" panose="020B0604020202020204" pitchFamily="34" charset="0"/>
            </a:endParaRPr>
          </a:p>
          <a:p>
            <a:pPr algn="ctr"/>
            <a:r>
              <a:rPr lang="fr-FR" dirty="0" smtClean="0">
                <a:latin typeface="Arial" panose="020B0604020202020204" pitchFamily="34" charset="0"/>
                <a:cs typeface="Arial" panose="020B0604020202020204" pitchFamily="34" charset="0"/>
              </a:rPr>
              <a:t>Comment </a:t>
            </a:r>
            <a:r>
              <a:rPr lang="fr-FR" dirty="0">
                <a:latin typeface="Arial" panose="020B0604020202020204" pitchFamily="34" charset="0"/>
                <a:cs typeface="Arial" panose="020B0604020202020204" pitchFamily="34" charset="0"/>
              </a:rPr>
              <a:t>la fiction </a:t>
            </a:r>
            <a:endParaRPr lang="fr-FR" dirty="0" smtClean="0">
              <a:latin typeface="Arial" panose="020B0604020202020204" pitchFamily="34" charset="0"/>
              <a:cs typeface="Arial" panose="020B0604020202020204" pitchFamily="34" charset="0"/>
            </a:endParaRPr>
          </a:p>
          <a:p>
            <a:pPr algn="ctr"/>
            <a:r>
              <a:rPr lang="fr-FR" dirty="0" smtClean="0">
                <a:solidFill>
                  <a:srgbClr val="FF9900"/>
                </a:solidFill>
                <a:latin typeface="Arial Black" panose="020B0A04020102020204" pitchFamily="34" charset="0"/>
              </a:rPr>
              <a:t>«</a:t>
            </a:r>
            <a:r>
              <a:rPr lang="fr-FR" dirty="0">
                <a:solidFill>
                  <a:srgbClr val="FF9900"/>
                </a:solidFill>
                <a:latin typeface="Arial Black" panose="020B0A04020102020204" pitchFamily="34" charset="0"/>
              </a:rPr>
              <a:t> Orange Mécanique » </a:t>
            </a:r>
            <a:r>
              <a:rPr lang="fr-FR" dirty="0">
                <a:latin typeface="Arial" panose="020B0604020202020204" pitchFamily="34" charset="0"/>
                <a:cs typeface="Arial" panose="020B0604020202020204" pitchFamily="34" charset="0"/>
              </a:rPr>
              <a:t>de 1972 </a:t>
            </a:r>
            <a:r>
              <a:rPr lang="fr-FR" dirty="0" smtClean="0">
                <a:latin typeface="Arial" panose="020B0604020202020204" pitchFamily="34" charset="0"/>
                <a:cs typeface="Arial" panose="020B0604020202020204" pitchFamily="34" charset="0"/>
              </a:rPr>
              <a:t>est </a:t>
            </a:r>
            <a:r>
              <a:rPr lang="fr-FR" dirty="0">
                <a:latin typeface="Arial" panose="020B0604020202020204" pitchFamily="34" charset="0"/>
                <a:cs typeface="Arial" panose="020B0604020202020204" pitchFamily="34" charset="0"/>
              </a:rPr>
              <a:t>devenue en </a:t>
            </a:r>
            <a:r>
              <a:rPr lang="fr-FR" dirty="0" smtClean="0">
                <a:latin typeface="Arial" panose="020B0604020202020204" pitchFamily="34" charset="0"/>
                <a:cs typeface="Arial" panose="020B0604020202020204" pitchFamily="34" charset="0"/>
              </a:rPr>
              <a:t>2025 </a:t>
            </a:r>
            <a:r>
              <a:rPr lang="fr-FR" dirty="0">
                <a:latin typeface="Arial" panose="020B0604020202020204" pitchFamily="34" charset="0"/>
                <a:cs typeface="Arial" panose="020B0604020202020204" pitchFamily="34" charset="0"/>
              </a:rPr>
              <a:t>le quotidien de notre journal télévisé ? </a:t>
            </a:r>
            <a:endParaRPr lang="fr-FR" dirty="0" smtClean="0">
              <a:latin typeface="Arial" panose="020B0604020202020204" pitchFamily="34" charset="0"/>
              <a:cs typeface="Arial" panose="020B0604020202020204" pitchFamily="34" charset="0"/>
            </a:endParaRPr>
          </a:p>
          <a:p>
            <a:pPr algn="ctr"/>
            <a:endParaRPr lang="fr-FR" dirty="0">
              <a:latin typeface="Arial Black" panose="020B0A04020102020204" pitchFamily="34" charset="0"/>
            </a:endParaRPr>
          </a:p>
          <a:p>
            <a:r>
              <a:rPr lang="fr-FR" dirty="0" smtClean="0">
                <a:latin typeface="Arial Black" panose="020B0A04020102020204" pitchFamily="34" charset="0"/>
              </a:rPr>
              <a:t>      </a:t>
            </a:r>
            <a:r>
              <a:rPr lang="fr-FR" dirty="0" smtClean="0">
                <a:solidFill>
                  <a:srgbClr val="669900"/>
                </a:solidFill>
                <a:latin typeface="Arial Black" panose="020B0A04020102020204" pitchFamily="34" charset="0"/>
              </a:rPr>
              <a:t>Stanley </a:t>
            </a:r>
            <a:r>
              <a:rPr lang="fr-FR" dirty="0">
                <a:solidFill>
                  <a:srgbClr val="669900"/>
                </a:solidFill>
                <a:latin typeface="Arial Black" panose="020B0A04020102020204" pitchFamily="34" charset="0"/>
              </a:rPr>
              <a:t>Kubrick </a:t>
            </a:r>
            <a:r>
              <a:rPr lang="fr-FR" dirty="0" smtClean="0">
                <a:latin typeface="Arial" panose="020B0604020202020204" pitchFamily="34" charset="0"/>
                <a:cs typeface="Arial" panose="020B0604020202020204" pitchFamily="34" charset="0"/>
              </a:rPr>
              <a:t>avait imaginé cette banalisation de la violence et aujourd’hui nous </a:t>
            </a:r>
            <a:r>
              <a:rPr lang="fr-FR" dirty="0">
                <a:latin typeface="Arial" panose="020B0604020202020204" pitchFamily="34" charset="0"/>
                <a:cs typeface="Arial" panose="020B0604020202020204" pitchFamily="34" charset="0"/>
              </a:rPr>
              <a:t>la reproduisons ! </a:t>
            </a:r>
          </a:p>
          <a:p>
            <a:pPr algn="ctr"/>
            <a:endParaRPr lang="fr-FR" b="1"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37" y="428200"/>
            <a:ext cx="3663246" cy="437198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585" y="4566959"/>
            <a:ext cx="1125596" cy="1125596"/>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1334" y="4800186"/>
            <a:ext cx="2310088" cy="1784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6937312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227" y="1842042"/>
            <a:ext cx="2921534" cy="4140437"/>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54574" y="3873804"/>
            <a:ext cx="2409915" cy="1807436"/>
          </a:xfrm>
          <a:prstGeom prst="rect">
            <a:avLst/>
          </a:prstGeom>
        </p:spPr>
      </p:pic>
      <p:sp>
        <p:nvSpPr>
          <p:cNvPr id="4" name="Rectangle 3"/>
          <p:cNvSpPr/>
          <p:nvPr/>
        </p:nvSpPr>
        <p:spPr>
          <a:xfrm>
            <a:off x="2026994" y="407130"/>
            <a:ext cx="5205271" cy="923330"/>
          </a:xfrm>
          <a:prstGeom prst="rect">
            <a:avLst/>
          </a:prstGeom>
        </p:spPr>
        <p:txBody>
          <a:bodyPr wrap="none">
            <a:spAutoFit/>
          </a:bodyPr>
          <a:lstStyle/>
          <a:p>
            <a:r>
              <a:rPr lang="fr-FR" sz="5400" b="1" dirty="0">
                <a:solidFill>
                  <a:srgbClr val="FF0000"/>
                </a:solidFill>
                <a:latin typeface="Freestyle Script" panose="030804020302050B0404" pitchFamily="66" charset="0"/>
              </a:rPr>
              <a:t>L</a:t>
            </a:r>
            <a:r>
              <a:rPr lang="fr-FR" sz="5400" b="1" dirty="0" smtClean="0">
                <a:solidFill>
                  <a:srgbClr val="FF0000"/>
                </a:solidFill>
                <a:latin typeface="Freestyle Script" panose="030804020302050B0404" pitchFamily="66" charset="0"/>
              </a:rPr>
              <a:t>es 3 rêves de la funambule</a:t>
            </a:r>
            <a:endParaRPr lang="fr-FR" sz="5400" dirty="0"/>
          </a:p>
        </p:txBody>
      </p:sp>
      <p:sp>
        <p:nvSpPr>
          <p:cNvPr id="5" name="ZoneTexte 4"/>
          <p:cNvSpPr txBox="1"/>
          <p:nvPr/>
        </p:nvSpPr>
        <p:spPr>
          <a:xfrm>
            <a:off x="3686433" y="2127901"/>
            <a:ext cx="4965106" cy="1200329"/>
          </a:xfrm>
          <a:prstGeom prst="rect">
            <a:avLst/>
          </a:prstGeom>
          <a:noFill/>
        </p:spPr>
        <p:txBody>
          <a:bodyPr wrap="square" rtlCol="0">
            <a:spAutoFit/>
          </a:bodyPr>
          <a:lstStyle/>
          <a:p>
            <a:r>
              <a:rPr lang="fr-FR" b="1" dirty="0" smtClean="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Dans </a:t>
            </a:r>
            <a:r>
              <a:rPr lang="fr-FR" dirty="0">
                <a:latin typeface="Arial" panose="020B0604020202020204" pitchFamily="34" charset="0"/>
                <a:cs typeface="Arial" panose="020B0604020202020204" pitchFamily="34" charset="0"/>
              </a:rPr>
              <a:t>cette œuvre la pince à linge devient une femme qui au quotidien avance en équilibre sur un fil en tenant à bout de bras ses rêves d’Amour de Paix et de Liberté</a:t>
            </a:r>
          </a:p>
        </p:txBody>
      </p:sp>
    </p:spTree>
    <p:extLst>
      <p:ext uri="{BB962C8B-B14F-4D97-AF65-F5344CB8AC3E}">
        <p14:creationId xmlns:p14="http://schemas.microsoft.com/office/powerpoint/2010/main" val="133852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57884" y="1092248"/>
            <a:ext cx="2764697" cy="3752087"/>
          </a:xfrm>
          <a:prstGeom prst="rect">
            <a:avLst/>
          </a:prstGeom>
        </p:spPr>
      </p:pic>
      <p:sp>
        <p:nvSpPr>
          <p:cNvPr id="2" name="Titre 1"/>
          <p:cNvSpPr>
            <a:spLocks noGrp="1"/>
          </p:cNvSpPr>
          <p:nvPr>
            <p:ph type="ctrTitle"/>
          </p:nvPr>
        </p:nvSpPr>
        <p:spPr>
          <a:xfrm>
            <a:off x="1748797" y="2289039"/>
            <a:ext cx="6176244" cy="2054436"/>
          </a:xfrm>
        </p:spPr>
        <p:txBody>
          <a:bodyPr>
            <a:noAutofit/>
          </a:bodyPr>
          <a:lstStyle/>
          <a:p>
            <a:r>
              <a:rPr lang="fr-FR" altLang="fr-FR" sz="7200" b="1" dirty="0">
                <a:solidFill>
                  <a:srgbClr val="FFCC66"/>
                </a:solidFill>
                <a:latin typeface="Freestyle Script" panose="030804020302050B0404" pitchFamily="66" charset="0"/>
              </a:rPr>
              <a:t>L‘art d’imaginer </a:t>
            </a:r>
            <a:br>
              <a:rPr lang="fr-FR" altLang="fr-FR" sz="7200" b="1" dirty="0">
                <a:solidFill>
                  <a:srgbClr val="FFCC66"/>
                </a:solidFill>
                <a:latin typeface="Freestyle Script" panose="030804020302050B0404" pitchFamily="66" charset="0"/>
              </a:rPr>
            </a:br>
            <a:r>
              <a:rPr lang="fr-FR" altLang="fr-FR" sz="7200" b="1" dirty="0">
                <a:solidFill>
                  <a:srgbClr val="FFCC66"/>
                </a:solidFill>
                <a:latin typeface="Freestyle Script" panose="030804020302050B0404" pitchFamily="66" charset="0"/>
              </a:rPr>
              <a:t>l’inimaginable </a:t>
            </a:r>
            <a:endParaRPr lang="fr-FR" sz="7200" dirty="0">
              <a:latin typeface="Freestyle Script" panose="030804020302050B0404" pitchFamily="66" charset="0"/>
            </a:endParaRPr>
          </a:p>
        </p:txBody>
      </p:sp>
      <p:sp>
        <p:nvSpPr>
          <p:cNvPr id="4" name="ZoneTexte 3"/>
          <p:cNvSpPr txBox="1"/>
          <p:nvPr/>
        </p:nvSpPr>
        <p:spPr>
          <a:xfrm>
            <a:off x="1546788" y="4844335"/>
            <a:ext cx="6580262" cy="830997"/>
          </a:xfrm>
          <a:prstGeom prst="rect">
            <a:avLst/>
          </a:prstGeom>
          <a:noFill/>
        </p:spPr>
        <p:txBody>
          <a:bodyPr wrap="square" rtlCol="0">
            <a:spAutoFit/>
          </a:bodyPr>
          <a:lstStyle/>
          <a:p>
            <a:r>
              <a:rPr lang="fr-FR" sz="2400" dirty="0">
                <a:solidFill>
                  <a:srgbClr val="FFCC66"/>
                </a:solidFill>
                <a:latin typeface="Arial" panose="020B0604020202020204" pitchFamily="34" charset="0"/>
                <a:cs typeface="Arial" panose="020B0604020202020204" pitchFamily="34" charset="0"/>
              </a:rPr>
              <a:t>L’important n’est pas l’œuvre en tant que telle mais le message qu’elle </a:t>
            </a:r>
            <a:r>
              <a:rPr lang="fr-FR" sz="2400" dirty="0" smtClean="0">
                <a:solidFill>
                  <a:srgbClr val="FFCC66"/>
                </a:solidFill>
                <a:latin typeface="Arial" panose="020B0604020202020204" pitchFamily="34" charset="0"/>
                <a:cs typeface="Arial" panose="020B0604020202020204" pitchFamily="34" charset="0"/>
              </a:rPr>
              <a:t>délivre.  </a:t>
            </a:r>
            <a:endParaRPr lang="fr-FR" sz="2400" dirty="0">
              <a:solidFill>
                <a:srgbClr val="FFCC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81157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67" y="183429"/>
            <a:ext cx="3224394" cy="4632126"/>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025" y="2580830"/>
            <a:ext cx="2819672" cy="4097708"/>
          </a:xfrm>
          <a:prstGeom prst="rect">
            <a:avLst/>
          </a:prstGeom>
        </p:spPr>
      </p:pic>
      <p:sp>
        <p:nvSpPr>
          <p:cNvPr id="5" name="Rectangle 4"/>
          <p:cNvSpPr/>
          <p:nvPr/>
        </p:nvSpPr>
        <p:spPr>
          <a:xfrm>
            <a:off x="3640461" y="1657500"/>
            <a:ext cx="3137397" cy="923330"/>
          </a:xfrm>
          <a:prstGeom prst="rect">
            <a:avLst/>
          </a:prstGeom>
        </p:spPr>
        <p:txBody>
          <a:bodyPr wrap="none">
            <a:spAutoFit/>
          </a:bodyPr>
          <a:lstStyle/>
          <a:p>
            <a:r>
              <a:rPr lang="fr-FR" sz="5400" b="1" dirty="0">
                <a:solidFill>
                  <a:srgbClr val="FF0000"/>
                </a:solidFill>
                <a:latin typeface="Freestyle Script" panose="030804020302050B0404" pitchFamily="66" charset="0"/>
              </a:rPr>
              <a:t>O</a:t>
            </a:r>
            <a:r>
              <a:rPr lang="fr-FR" sz="5400" b="1" dirty="0" smtClean="0">
                <a:solidFill>
                  <a:srgbClr val="FF0000"/>
                </a:solidFill>
                <a:latin typeface="Freestyle Script" panose="030804020302050B0404" pitchFamily="66" charset="0"/>
              </a:rPr>
              <a:t>mbre de la rue</a:t>
            </a:r>
            <a:endParaRPr lang="fr-FR" sz="5400" dirty="0"/>
          </a:p>
        </p:txBody>
      </p:sp>
      <p:sp>
        <p:nvSpPr>
          <p:cNvPr id="6" name="Rectangle 5"/>
          <p:cNvSpPr/>
          <p:nvPr/>
        </p:nvSpPr>
        <p:spPr>
          <a:xfrm>
            <a:off x="1183594" y="4629684"/>
            <a:ext cx="4572000" cy="1315745"/>
          </a:xfrm>
          <a:prstGeom prst="rect">
            <a:avLst/>
          </a:prstGeom>
        </p:spPr>
        <p:txBody>
          <a:bodyPr>
            <a:spAutoFit/>
          </a:bodyPr>
          <a:lstStyle/>
          <a:p>
            <a:pPr>
              <a:spcAft>
                <a:spcPts val="900"/>
              </a:spcAft>
            </a:pPr>
            <a:r>
              <a:rPr lang="fr-FR" b="1" dirty="0" smtClean="0">
                <a:latin typeface="Arial" panose="020B0604020202020204" pitchFamily="34" charset="0"/>
                <a:ea typeface="Times New Roman" panose="02020603050405020304" pitchFamily="18" charset="0"/>
                <a:cs typeface="Arial" panose="020B0604020202020204" pitchFamily="34" charset="0"/>
              </a:rPr>
              <a:t>   </a:t>
            </a:r>
            <a:r>
              <a:rPr lang="fr-FR" dirty="0" smtClean="0">
                <a:latin typeface="Arial" panose="020B0604020202020204" pitchFamily="34" charset="0"/>
                <a:ea typeface="Times New Roman" panose="02020603050405020304" pitchFamily="18" charset="0"/>
                <a:cs typeface="Arial" panose="020B0604020202020204" pitchFamily="34" charset="0"/>
              </a:rPr>
              <a:t>Entre </a:t>
            </a:r>
            <a:r>
              <a:rPr lang="fr-FR" dirty="0">
                <a:latin typeface="Arial" panose="020B0604020202020204" pitchFamily="34" charset="0"/>
                <a:ea typeface="Times New Roman" panose="02020603050405020304" pitchFamily="18" charset="0"/>
                <a:cs typeface="Arial" panose="020B0604020202020204" pitchFamily="34" charset="0"/>
              </a:rPr>
              <a:t>le regard et l’oubli, cette œuvre ne raconte pas une histoire individuelle,</a:t>
            </a:r>
          </a:p>
          <a:p>
            <a:pPr>
              <a:spcAft>
                <a:spcPts val="900"/>
              </a:spcAft>
            </a:pPr>
            <a:r>
              <a:rPr lang="fr-FR" dirty="0">
                <a:latin typeface="Arial" panose="020B0604020202020204" pitchFamily="34" charset="0"/>
                <a:ea typeface="Times New Roman" panose="02020603050405020304" pitchFamily="18" charset="0"/>
                <a:cs typeface="Arial" panose="020B0604020202020204" pitchFamily="34" charset="0"/>
              </a:rPr>
              <a:t>elle évoque une réalité collective que la société préfère maintenir dans l’ombre</a:t>
            </a:r>
            <a:r>
              <a:rPr lang="fr-FR" b="1" dirty="0">
                <a:solidFill>
                  <a:srgbClr val="FF0000"/>
                </a:solidFill>
                <a:latin typeface="Times New Roman" panose="02020603050405020304" pitchFamily="18"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165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227" y="1191027"/>
            <a:ext cx="2021091" cy="2952572"/>
          </a:xfrm>
          <a:prstGeom prst="rect">
            <a:avLst/>
          </a:prstGeom>
        </p:spPr>
      </p:pic>
      <p:sp>
        <p:nvSpPr>
          <p:cNvPr id="6" name="ZoneTexte 5"/>
          <p:cNvSpPr txBox="1"/>
          <p:nvPr/>
        </p:nvSpPr>
        <p:spPr>
          <a:xfrm>
            <a:off x="2975984" y="3667301"/>
            <a:ext cx="4547446" cy="2308324"/>
          </a:xfrm>
          <a:prstGeom prst="rect">
            <a:avLst/>
          </a:prstGeom>
          <a:noFill/>
        </p:spPr>
        <p:txBody>
          <a:bodyPr wrap="square" rtlCol="0">
            <a:spAutoFit/>
          </a:bodyPr>
          <a:lstStyle/>
          <a:p>
            <a:r>
              <a:rPr lang="fr-FR" dirty="0" smtClean="0"/>
              <a:t>   De </a:t>
            </a:r>
            <a:r>
              <a:rPr lang="fr-FR" dirty="0"/>
              <a:t>loin, </a:t>
            </a:r>
            <a:r>
              <a:rPr lang="fr-FR" dirty="0" smtClean="0"/>
              <a:t>un arbre à cames, </a:t>
            </a:r>
            <a:r>
              <a:rPr lang="fr-FR" dirty="0"/>
              <a:t>pièce </a:t>
            </a:r>
            <a:r>
              <a:rPr lang="fr-FR" dirty="0" smtClean="0"/>
              <a:t>mécanique automobile et de </a:t>
            </a:r>
            <a:r>
              <a:rPr lang="fr-FR" dirty="0"/>
              <a:t>près un symbole troublant </a:t>
            </a:r>
            <a:r>
              <a:rPr lang="fr-FR" dirty="0" smtClean="0"/>
              <a:t>!</a:t>
            </a:r>
          </a:p>
          <a:p>
            <a:endParaRPr lang="fr-FR" dirty="0"/>
          </a:p>
          <a:p>
            <a:r>
              <a:rPr lang="fr-FR" dirty="0" smtClean="0"/>
              <a:t>  Lorsque </a:t>
            </a:r>
            <a:r>
              <a:rPr lang="fr-FR" dirty="0"/>
              <a:t>la mécanique de l’addiction alimente la mécanique du profit, </a:t>
            </a:r>
            <a:endParaRPr lang="fr-FR" dirty="0" smtClean="0"/>
          </a:p>
          <a:p>
            <a:endParaRPr lang="fr-FR" dirty="0"/>
          </a:p>
          <a:p>
            <a:r>
              <a:rPr lang="fr-FR" dirty="0" smtClean="0"/>
              <a:t> Sur l’arbre il </a:t>
            </a:r>
            <a:r>
              <a:rPr lang="fr-FR" dirty="0"/>
              <a:t>ne pousse plus </a:t>
            </a:r>
            <a:r>
              <a:rPr lang="fr-FR" dirty="0" smtClean="0"/>
              <a:t>des fruits…      </a:t>
            </a:r>
            <a:r>
              <a:rPr lang="fr-FR" dirty="0"/>
              <a:t>mais des lingots d’or.</a:t>
            </a:r>
            <a:endParaRPr lang="fr-FR"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93" y="1741845"/>
            <a:ext cx="2656817" cy="5057489"/>
          </a:xfrm>
          <a:prstGeom prst="rect">
            <a:avLst/>
          </a:prstGeom>
        </p:spPr>
      </p:pic>
      <p:sp>
        <p:nvSpPr>
          <p:cNvPr id="5" name="Rectangle 4"/>
          <p:cNvSpPr/>
          <p:nvPr/>
        </p:nvSpPr>
        <p:spPr>
          <a:xfrm>
            <a:off x="1925855" y="109306"/>
            <a:ext cx="5020055" cy="3139321"/>
          </a:xfrm>
          <a:prstGeom prst="rect">
            <a:avLst/>
          </a:prstGeom>
        </p:spPr>
        <p:txBody>
          <a:bodyPr wrap="square">
            <a:spAutoFit/>
          </a:bodyPr>
          <a:lstStyle/>
          <a:p>
            <a:pPr algn="ctr"/>
            <a:r>
              <a:rPr lang="fr-FR" sz="5400" b="1" dirty="0" smtClean="0">
                <a:solidFill>
                  <a:srgbClr val="FF0000"/>
                </a:solidFill>
                <a:latin typeface="Freestyle Script" panose="030804020302050B0404" pitchFamily="66" charset="0"/>
              </a:rPr>
              <a:t> L’arbre à cames </a:t>
            </a:r>
          </a:p>
          <a:p>
            <a:pPr algn="ctr"/>
            <a:r>
              <a:rPr lang="fr-FR" sz="5400" b="1" dirty="0" smtClean="0">
                <a:solidFill>
                  <a:srgbClr val="FF0000"/>
                </a:solidFill>
                <a:latin typeface="Freestyle Script" panose="030804020302050B0404" pitchFamily="66" charset="0"/>
              </a:rPr>
              <a:t>« La machine à rêves » </a:t>
            </a:r>
          </a:p>
          <a:p>
            <a:pPr algn="ctr"/>
            <a:endParaRPr lang="fr-FR" sz="5400" b="1" dirty="0" smtClean="0">
              <a:solidFill>
                <a:srgbClr val="FF0000"/>
              </a:solidFill>
              <a:latin typeface="Freestyle Script" panose="030804020302050B0404" pitchFamily="66" charset="0"/>
            </a:endParaRPr>
          </a:p>
          <a:p>
            <a:pPr algn="ctr"/>
            <a:r>
              <a:rPr lang="fr-FR" sz="3600" b="1" dirty="0" smtClean="0">
                <a:solidFill>
                  <a:srgbClr val="FF0000"/>
                </a:solidFill>
                <a:latin typeface="Freestyle Script" panose="030804020302050B0404" pitchFamily="66" charset="0"/>
              </a:rPr>
              <a:t> </a:t>
            </a:r>
            <a:r>
              <a:rPr lang="fr-FR" sz="3600" b="1" dirty="0">
                <a:solidFill>
                  <a:srgbClr val="FFC000"/>
                </a:solidFill>
                <a:latin typeface="Freestyle Script" panose="030804020302050B0404" pitchFamily="66" charset="0"/>
              </a:rPr>
              <a:t>l</a:t>
            </a:r>
            <a:r>
              <a:rPr lang="fr-FR" sz="3600" b="1" dirty="0" smtClean="0">
                <a:solidFill>
                  <a:srgbClr val="FFC000"/>
                </a:solidFill>
                <a:latin typeface="Freestyle Script" panose="030804020302050B0404" pitchFamily="66" charset="0"/>
              </a:rPr>
              <a:t>e seul arbre qui produit des lingots</a:t>
            </a:r>
            <a:endParaRPr lang="fr-FR" sz="3600" dirty="0">
              <a:solidFill>
                <a:srgbClr val="FFC000"/>
              </a:solidFill>
            </a:endParaRPr>
          </a:p>
        </p:txBody>
      </p:sp>
    </p:spTree>
    <p:extLst>
      <p:ext uri="{BB962C8B-B14F-4D97-AF65-F5344CB8AC3E}">
        <p14:creationId xmlns:p14="http://schemas.microsoft.com/office/powerpoint/2010/main" val="4083861029"/>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8907" y="654740"/>
            <a:ext cx="3689428" cy="890465"/>
          </a:xfrm>
        </p:spPr>
        <p:txBody>
          <a:bodyPr>
            <a:normAutofit fontScale="90000"/>
          </a:bodyPr>
          <a:lstStyle/>
          <a:p>
            <a:r>
              <a:rPr lang="fr-FR" sz="5400" b="1" dirty="0" smtClean="0">
                <a:solidFill>
                  <a:srgbClr val="FF0000"/>
                </a:solidFill>
                <a:latin typeface="Freestyle Script" panose="030804020302050B0404" pitchFamily="66" charset="0"/>
              </a:rPr>
              <a:t>COP</a:t>
            </a:r>
            <a:r>
              <a:rPr lang="fr-FR" sz="7300" b="1" dirty="0" smtClean="0">
                <a:solidFill>
                  <a:srgbClr val="FF0000"/>
                </a:solidFill>
                <a:latin typeface="Freestyle Script" panose="030804020302050B0404" pitchFamily="66" charset="0"/>
              </a:rPr>
              <a:t>50 - 2045</a:t>
            </a:r>
            <a:endParaRPr lang="fr-FR" sz="7300" dirty="0"/>
          </a:p>
        </p:txBody>
      </p:sp>
      <p:sp>
        <p:nvSpPr>
          <p:cNvPr id="4" name="ZoneTexte 3"/>
          <p:cNvSpPr txBox="1"/>
          <p:nvPr/>
        </p:nvSpPr>
        <p:spPr>
          <a:xfrm>
            <a:off x="2477712" y="6248113"/>
            <a:ext cx="4614729" cy="367469"/>
          </a:xfrm>
          <a:prstGeom prst="rect">
            <a:avLst/>
          </a:prstGeom>
          <a:noFill/>
        </p:spPr>
        <p:txBody>
          <a:bodyPr wrap="square" rtlCol="0">
            <a:spAutoFit/>
          </a:bodyPr>
          <a:lstStyle/>
          <a:p>
            <a:r>
              <a:rPr lang="fr-FR" dirty="0" smtClean="0"/>
              <a:t>Cette création est une </a:t>
            </a:r>
            <a:r>
              <a:rPr lang="fr-FR" dirty="0" smtClean="0">
                <a:solidFill>
                  <a:srgbClr val="FF0000"/>
                </a:solidFill>
              </a:rPr>
              <a:t>alerte</a:t>
            </a:r>
            <a:r>
              <a:rPr lang="fr-FR" dirty="0" smtClean="0"/>
              <a:t> pas une prédiction</a:t>
            </a: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85" y="1298110"/>
            <a:ext cx="3185222" cy="472138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913" y="2102663"/>
            <a:ext cx="2134578" cy="3112276"/>
          </a:xfrm>
          <a:prstGeom prst="rect">
            <a:avLst/>
          </a:prstGeom>
        </p:spPr>
      </p:pic>
      <p:sp>
        <p:nvSpPr>
          <p:cNvPr id="7" name="ZoneTexte 6"/>
          <p:cNvSpPr txBox="1"/>
          <p:nvPr/>
        </p:nvSpPr>
        <p:spPr>
          <a:xfrm>
            <a:off x="3344191" y="2177521"/>
            <a:ext cx="3303874" cy="646331"/>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Quand </a:t>
            </a:r>
            <a:r>
              <a:rPr lang="fr-FR" dirty="0">
                <a:latin typeface="Arial" panose="020B0604020202020204" pitchFamily="34" charset="0"/>
                <a:cs typeface="Arial" panose="020B0604020202020204" pitchFamily="34" charset="0"/>
              </a:rPr>
              <a:t>tout aura été débattu,</a:t>
            </a:r>
          </a:p>
          <a:p>
            <a:r>
              <a:rPr lang="fr-FR" dirty="0">
                <a:latin typeface="Arial" panose="020B0604020202020204" pitchFamily="34" charset="0"/>
                <a:cs typeface="Arial" panose="020B0604020202020204" pitchFamily="34" charset="0"/>
              </a:rPr>
              <a:t>il ne restera plus qu’à </a:t>
            </a:r>
            <a:r>
              <a:rPr lang="fr-FR" dirty="0" smtClean="0">
                <a:latin typeface="Arial" panose="020B0604020202020204" pitchFamily="34" charset="0"/>
                <a:cs typeface="Arial" panose="020B0604020202020204" pitchFamily="34" charset="0"/>
              </a:rPr>
              <a:t>évacuer!</a:t>
            </a:r>
            <a:endParaRPr lang="fr-FR" dirty="0">
              <a:latin typeface="Arial" panose="020B0604020202020204" pitchFamily="34" charset="0"/>
              <a:cs typeface="Arial" panose="020B0604020202020204" pitchFamily="34" charset="0"/>
            </a:endParaRPr>
          </a:p>
        </p:txBody>
      </p:sp>
      <p:sp>
        <p:nvSpPr>
          <p:cNvPr id="12" name="ZoneTexte 11"/>
          <p:cNvSpPr txBox="1"/>
          <p:nvPr/>
        </p:nvSpPr>
        <p:spPr>
          <a:xfrm>
            <a:off x="3328907" y="3977497"/>
            <a:ext cx="3275595" cy="1754326"/>
          </a:xfrm>
          <a:prstGeom prst="rect">
            <a:avLst/>
          </a:prstGeom>
          <a:noFill/>
        </p:spPr>
        <p:txBody>
          <a:bodyPr wrap="square" rtlCol="0">
            <a:spAutoFit/>
          </a:bodyPr>
          <a:lstStyle/>
          <a:p>
            <a:r>
              <a:rPr lang="fr-FR" dirty="0" smtClean="0"/>
              <a:t>     </a:t>
            </a:r>
            <a:r>
              <a:rPr lang="fr-FR" dirty="0" smtClean="0">
                <a:latin typeface="Arial" panose="020B0604020202020204" pitchFamily="34" charset="0"/>
                <a:cs typeface="Arial" panose="020B0604020202020204" pitchFamily="34" charset="0"/>
              </a:rPr>
              <a:t>Conférence of the Parties</a:t>
            </a:r>
          </a:p>
          <a:p>
            <a:endParaRPr lang="fr-FR" dirty="0" smtClean="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When</a:t>
            </a:r>
            <a:r>
              <a:rPr lang="fr-FR" dirty="0" smtClean="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everything</a:t>
            </a:r>
            <a:r>
              <a:rPr lang="fr-FR" dirty="0">
                <a:latin typeface="Arial" panose="020B0604020202020204" pitchFamily="34" charset="0"/>
                <a:cs typeface="Arial" panose="020B0604020202020204" pitchFamily="34" charset="0"/>
              </a:rPr>
              <a:t> has been </a:t>
            </a:r>
            <a:r>
              <a:rPr lang="fr-FR" dirty="0" err="1">
                <a:latin typeface="Arial" panose="020B0604020202020204" pitchFamily="34" charset="0"/>
                <a:cs typeface="Arial" panose="020B0604020202020204" pitchFamily="34" charset="0"/>
              </a:rPr>
              <a:t>discussed</a:t>
            </a:r>
            <a:r>
              <a:rPr lang="fr-FR" dirty="0">
                <a:latin typeface="Arial" panose="020B0604020202020204" pitchFamily="34" charset="0"/>
                <a:cs typeface="Arial" panose="020B0604020202020204" pitchFamily="34" charset="0"/>
              </a:rPr>
              <a:t>,</a:t>
            </a:r>
          </a:p>
          <a:p>
            <a:r>
              <a:rPr lang="fr-FR" dirty="0">
                <a:latin typeface="Arial" panose="020B0604020202020204" pitchFamily="34" charset="0"/>
                <a:cs typeface="Arial" panose="020B0604020202020204" pitchFamily="34" charset="0"/>
              </a:rPr>
              <a:t>all </a:t>
            </a:r>
            <a:r>
              <a:rPr lang="fr-FR" dirty="0" err="1">
                <a:latin typeface="Arial" panose="020B0604020202020204" pitchFamily="34" charset="0"/>
                <a:cs typeface="Arial" panose="020B0604020202020204" pitchFamily="34" charset="0"/>
              </a:rPr>
              <a:t>that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will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remain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to </a:t>
            </a:r>
            <a:r>
              <a:rPr lang="fr-FR" dirty="0" err="1">
                <a:latin typeface="Arial" panose="020B0604020202020204" pitchFamily="34" charset="0"/>
                <a:cs typeface="Arial" panose="020B0604020202020204" pitchFamily="34" charset="0"/>
              </a:rPr>
              <a:t>clear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it</a:t>
            </a:r>
            <a:r>
              <a:rPr lang="fr-FR" dirty="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out!</a:t>
            </a:r>
            <a:endParaRPr lang="fr-FR" dirty="0">
              <a:latin typeface="Arial" panose="020B0604020202020204" pitchFamily="34" charset="0"/>
              <a:cs typeface="Arial" panose="020B0604020202020204" pitchFamily="34" charset="0"/>
            </a:endParaRPr>
          </a:p>
        </p:txBody>
      </p:sp>
      <p:sp>
        <p:nvSpPr>
          <p:cNvPr id="6" name="ZoneTexte 5"/>
          <p:cNvSpPr txBox="1"/>
          <p:nvPr/>
        </p:nvSpPr>
        <p:spPr>
          <a:xfrm>
            <a:off x="3594020" y="1733331"/>
            <a:ext cx="2939377" cy="369332"/>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La Conférence des Parties</a:t>
            </a:r>
            <a:endParaRPr lang="fr-FR" dirty="0">
              <a:latin typeface="Arial" panose="020B0604020202020204" pitchFamily="34" charset="0"/>
              <a:cs typeface="Arial" panose="020B0604020202020204" pitchFamily="34" charset="0"/>
            </a:endParaRPr>
          </a:p>
        </p:txBody>
      </p:sp>
      <p:sp>
        <p:nvSpPr>
          <p:cNvPr id="8" name="Rectangle 7"/>
          <p:cNvSpPr/>
          <p:nvPr/>
        </p:nvSpPr>
        <p:spPr>
          <a:xfrm>
            <a:off x="3328907" y="1708599"/>
            <a:ext cx="3275594" cy="1242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387755" y="3895168"/>
            <a:ext cx="3216747" cy="17866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12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492487" y="1548552"/>
            <a:ext cx="4331940" cy="4386883"/>
          </a:xfrm>
        </p:spPr>
        <p:txBody>
          <a:bodyPr>
            <a:normAutofit/>
          </a:bodyPr>
          <a:lstStyle/>
          <a:p>
            <a:pPr marL="0" indent="0" algn="ctr">
              <a:buNone/>
            </a:pPr>
            <a:r>
              <a:rPr lang="fr-FR" sz="5400" b="1" dirty="0" smtClean="0">
                <a:solidFill>
                  <a:srgbClr val="FF0000"/>
                </a:solidFill>
                <a:latin typeface="Freestyle Script" panose="030804020302050B0404" pitchFamily="66" charset="0"/>
              </a:rPr>
              <a:t> 23 carats…</a:t>
            </a:r>
          </a:p>
          <a:p>
            <a:pPr marL="0" indent="0" algn="ctr">
              <a:buNone/>
            </a:pPr>
            <a:endParaRPr lang="fr-FR" dirty="0" smtClean="0"/>
          </a:p>
          <a:p>
            <a:pPr marL="0" indent="0" algn="ctr">
              <a:buNone/>
            </a:pPr>
            <a:r>
              <a:rPr lang="fr-FR" sz="2400" dirty="0" smtClean="0">
                <a:latin typeface="Arial" panose="020B0604020202020204" pitchFamily="34" charset="0"/>
                <a:cs typeface="Arial" panose="020B0604020202020204" pitchFamily="34" charset="0"/>
              </a:rPr>
              <a:t>Et si l’absurde </a:t>
            </a:r>
          </a:p>
          <a:p>
            <a:pPr marL="0" indent="0" algn="ctr">
              <a:buNone/>
            </a:pPr>
            <a:r>
              <a:rPr lang="fr-FR" sz="2400" dirty="0" smtClean="0">
                <a:latin typeface="Arial" panose="020B0604020202020204" pitchFamily="34" charset="0"/>
                <a:cs typeface="Arial" panose="020B0604020202020204" pitchFamily="34" charset="0"/>
              </a:rPr>
              <a:t>était la clé de la réussite ?</a:t>
            </a:r>
            <a:r>
              <a:rPr lang="fr-FR" b="1" dirty="0"/>
              <a:t> </a:t>
            </a:r>
            <a:endParaRPr lang="fr-FR" dirty="0"/>
          </a:p>
          <a:p>
            <a:pPr marL="0" indent="0" algn="ctr">
              <a:buNone/>
            </a:pPr>
            <a:endParaRPr lang="fr-FR" sz="18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29" y="1084890"/>
            <a:ext cx="3435477" cy="4614492"/>
          </a:xfrm>
          <a:prstGeom prst="rect">
            <a:avLst/>
          </a:prstGeom>
        </p:spPr>
      </p:pic>
    </p:spTree>
    <p:extLst>
      <p:ext uri="{BB962C8B-B14F-4D97-AF65-F5344CB8AC3E}">
        <p14:creationId xmlns:p14="http://schemas.microsoft.com/office/powerpoint/2010/main" val="146766179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0524"/>
        </a:solidFill>
        <a:effectLst/>
      </p:bgPr>
    </p:bg>
    <p:spTree>
      <p:nvGrpSpPr>
        <p:cNvPr id="1" name=""/>
        <p:cNvGrpSpPr/>
        <p:nvPr/>
      </p:nvGrpSpPr>
      <p:grpSpPr>
        <a:xfrm>
          <a:off x="0" y="0"/>
          <a:ext cx="0" cy="0"/>
          <a:chOff x="0" y="0"/>
          <a:chExt cx="0" cy="0"/>
        </a:xfrm>
      </p:grpSpPr>
      <p:sp>
        <p:nvSpPr>
          <p:cNvPr id="5" name="Rectangle 4"/>
          <p:cNvSpPr/>
          <p:nvPr/>
        </p:nvSpPr>
        <p:spPr>
          <a:xfrm>
            <a:off x="1647731" y="504791"/>
            <a:ext cx="5703683" cy="646331"/>
          </a:xfrm>
          <a:prstGeom prst="rect">
            <a:avLst/>
          </a:prstGeom>
        </p:spPr>
        <p:txBody>
          <a:bodyPr wrap="square">
            <a:spAutoFit/>
          </a:bodyPr>
          <a:lstStyle/>
          <a:p>
            <a:r>
              <a:rPr lang="fr-FR" b="1" i="1" dirty="0">
                <a:solidFill>
                  <a:srgbClr val="FFCC66"/>
                </a:solidFill>
              </a:rPr>
              <a:t>NOTA: </a:t>
            </a:r>
            <a:r>
              <a:rPr lang="fr-FR" i="1" dirty="0">
                <a:solidFill>
                  <a:srgbClr val="FFCC66"/>
                </a:solidFill>
              </a:rPr>
              <a:t>cette sculpture très personnelle est tout simplement liée à ma passion </a:t>
            </a:r>
            <a:r>
              <a:rPr lang="fr-FR" i="1" dirty="0" smtClean="0">
                <a:solidFill>
                  <a:srgbClr val="FFCC66"/>
                </a:solidFill>
              </a:rPr>
              <a:t>pour la </a:t>
            </a:r>
            <a:r>
              <a:rPr lang="fr-FR" i="1" dirty="0">
                <a:solidFill>
                  <a:srgbClr val="FFCC66"/>
                </a:solidFill>
              </a:rPr>
              <a:t>comédie musicale.</a:t>
            </a:r>
          </a:p>
        </p:txBody>
      </p:sp>
      <p:sp>
        <p:nvSpPr>
          <p:cNvPr id="6" name="Rectangle 5"/>
          <p:cNvSpPr/>
          <p:nvPr/>
        </p:nvSpPr>
        <p:spPr>
          <a:xfrm>
            <a:off x="2536917" y="1869974"/>
            <a:ext cx="4015843" cy="923330"/>
          </a:xfrm>
          <a:prstGeom prst="rect">
            <a:avLst/>
          </a:prstGeom>
        </p:spPr>
        <p:txBody>
          <a:bodyPr wrap="none">
            <a:spAutoFit/>
          </a:bodyPr>
          <a:lstStyle/>
          <a:p>
            <a:r>
              <a:rPr lang="fr-FR" sz="5400" b="1" dirty="0">
                <a:solidFill>
                  <a:schemeClr val="accent2">
                    <a:lumMod val="75000"/>
                  </a:schemeClr>
                </a:solidFill>
                <a:latin typeface="Freestyle Script" panose="030804020302050B0404" pitchFamily="66" charset="0"/>
              </a:rPr>
              <a:t>STARMANIA 1979</a:t>
            </a:r>
            <a:endParaRPr lang="fr-FR" sz="5400" dirty="0">
              <a:solidFill>
                <a:schemeClr val="accent2">
                  <a:lumMod val="75000"/>
                </a:schemeClr>
              </a:solidFill>
            </a:endParaRPr>
          </a:p>
        </p:txBody>
      </p:sp>
      <p:sp>
        <p:nvSpPr>
          <p:cNvPr id="7" name="Rectangle 6"/>
          <p:cNvSpPr/>
          <p:nvPr/>
        </p:nvSpPr>
        <p:spPr>
          <a:xfrm>
            <a:off x="1358020" y="3198942"/>
            <a:ext cx="6545655" cy="3139321"/>
          </a:xfrm>
          <a:prstGeom prst="rect">
            <a:avLst/>
          </a:prstGeom>
        </p:spPr>
        <p:txBody>
          <a:bodyPr wrap="square">
            <a:spAutoFit/>
          </a:bodyPr>
          <a:lstStyle/>
          <a:p>
            <a:r>
              <a:rPr lang="fr-FR" dirty="0" smtClean="0">
                <a:latin typeface="Arial" panose="020B0604020202020204" pitchFamily="34" charset="0"/>
                <a:cs typeface="Arial" panose="020B0604020202020204" pitchFamily="34" charset="0"/>
              </a:rPr>
              <a:t>  1979, </a:t>
            </a:r>
            <a:r>
              <a:rPr lang="fr-FR" dirty="0">
                <a:latin typeface="Arial" panose="020B0604020202020204" pitchFamily="34" charset="0"/>
                <a:cs typeface="Arial" panose="020B0604020202020204" pitchFamily="34" charset="0"/>
              </a:rPr>
              <a:t>L’opéra rock STARMANIA, œuvre visionnaire à sa création, décrivait un futur inquiétant fait de pouvoir, de médias et de solitude.</a:t>
            </a:r>
          </a:p>
          <a:p>
            <a:r>
              <a:rPr lang="fr-FR" dirty="0" smtClean="0">
                <a:latin typeface="Arial" panose="020B0604020202020204" pitchFamily="34" charset="0"/>
                <a:cs typeface="Arial" panose="020B0604020202020204" pitchFamily="34" charset="0"/>
              </a:rPr>
              <a:t>  Ce </a:t>
            </a:r>
            <a:r>
              <a:rPr lang="fr-FR" dirty="0">
                <a:latin typeface="Arial" panose="020B0604020202020204" pitchFamily="34" charset="0"/>
                <a:cs typeface="Arial" panose="020B0604020202020204" pitchFamily="34" charset="0"/>
              </a:rPr>
              <a:t>qui relevait alors de la fiction résonne aujourd’hui comme un constat.</a:t>
            </a:r>
          </a:p>
          <a:p>
            <a:r>
              <a:rPr lang="fr-FR" dirty="0" smtClean="0">
                <a:latin typeface="Arial" panose="020B0604020202020204" pitchFamily="34" charset="0"/>
                <a:cs typeface="Arial" panose="020B0604020202020204" pitchFamily="34" charset="0"/>
              </a:rPr>
              <a:t>  Entre </a:t>
            </a:r>
            <a:r>
              <a:rPr lang="fr-FR" dirty="0">
                <a:latin typeface="Arial" panose="020B0604020202020204" pitchFamily="34" charset="0"/>
                <a:cs typeface="Arial" panose="020B0604020202020204" pitchFamily="34" charset="0"/>
              </a:rPr>
              <a:t>manipulation, pouvoir spectacle, violence ordinaire, illusions collectives et dérives sociales.</a:t>
            </a:r>
          </a:p>
          <a:p>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La </a:t>
            </a:r>
            <a:r>
              <a:rPr lang="fr-FR" dirty="0">
                <a:latin typeface="Arial" panose="020B0604020202020204" pitchFamily="34" charset="0"/>
                <a:cs typeface="Arial" panose="020B0604020202020204" pitchFamily="34" charset="0"/>
              </a:rPr>
              <a:t>fiction a disparu, elle a simplement rattrapé notre quotidien.</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Quand sera-t-il en 2079 </a:t>
            </a: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 . . .  </a:t>
            </a:r>
            <a:r>
              <a:rPr lang="fr-FR" dirty="0" smtClean="0">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p:txBody>
      </p:sp>
      <p:sp>
        <p:nvSpPr>
          <p:cNvPr id="2" name="Rectangle 1"/>
          <p:cNvSpPr/>
          <p:nvPr/>
        </p:nvSpPr>
        <p:spPr>
          <a:xfrm>
            <a:off x="1240324" y="370757"/>
            <a:ext cx="6427960"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677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0524"/>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6" y="118826"/>
            <a:ext cx="2153540" cy="395648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206" y="1665721"/>
            <a:ext cx="3759614" cy="5012818"/>
          </a:xfrm>
          <a:prstGeom prst="rect">
            <a:avLst/>
          </a:prstGeom>
        </p:spPr>
      </p:pic>
      <p:sp>
        <p:nvSpPr>
          <p:cNvPr id="4" name="Rectangle 3"/>
          <p:cNvSpPr/>
          <p:nvPr/>
        </p:nvSpPr>
        <p:spPr>
          <a:xfrm>
            <a:off x="317126" y="3995678"/>
            <a:ext cx="4572000" cy="2862322"/>
          </a:xfrm>
          <a:prstGeom prst="rect">
            <a:avLst/>
          </a:prstGeom>
        </p:spPr>
        <p:txBody>
          <a:bodyPr>
            <a:spAutoFit/>
          </a:bodyPr>
          <a:lstStyle/>
          <a:p>
            <a:r>
              <a:rPr lang="fr-FR" dirty="0">
                <a:latin typeface="Arial" panose="020B0604020202020204" pitchFamily="34" charset="0"/>
                <a:cs typeface="Arial" panose="020B0604020202020204" pitchFamily="34" charset="0"/>
              </a:rPr>
              <a:t>Ce qui en 1979 était une </a:t>
            </a:r>
            <a:r>
              <a:rPr lang="fr-FR" dirty="0" err="1">
                <a:latin typeface="Arial" panose="020B0604020202020204" pitchFamily="34" charset="0"/>
                <a:cs typeface="Arial" panose="020B0604020202020204" pitchFamily="34" charset="0"/>
              </a:rPr>
              <a:t>dystopie</a:t>
            </a:r>
            <a:r>
              <a:rPr lang="fr-FR" dirty="0">
                <a:latin typeface="Arial" panose="020B0604020202020204" pitchFamily="34" charset="0"/>
                <a:cs typeface="Arial" panose="020B0604020202020204" pitchFamily="34" charset="0"/>
              </a:rPr>
              <a:t> musicale est </a:t>
            </a:r>
            <a:r>
              <a:rPr lang="fr-FR" dirty="0" smtClean="0">
                <a:latin typeface="Arial" panose="020B0604020202020204" pitchFamily="34" charset="0"/>
                <a:cs typeface="Arial" panose="020B0604020202020204" pitchFamily="34" charset="0"/>
              </a:rPr>
              <a:t>devenue </a:t>
            </a:r>
            <a:r>
              <a:rPr lang="fr-FR" dirty="0">
                <a:latin typeface="Arial" panose="020B0604020202020204" pitchFamily="34" charset="0"/>
                <a:cs typeface="Arial" panose="020B0604020202020204" pitchFamily="34" charset="0"/>
              </a:rPr>
              <a:t>en 2079 un paysage réel.</a:t>
            </a:r>
          </a:p>
          <a:p>
            <a:r>
              <a:rPr lang="fr-FR" dirty="0">
                <a:latin typeface="Arial" panose="020B0604020202020204" pitchFamily="34" charset="0"/>
                <a:cs typeface="Arial" panose="020B0604020202020204" pitchFamily="34" charset="0"/>
              </a:rPr>
              <a:t>  La ville rêvée n’est plus qu’une ruine, vidée de sens et d’humanité.</a:t>
            </a:r>
          </a:p>
          <a:p>
            <a:r>
              <a:rPr lang="fr-FR" dirty="0">
                <a:latin typeface="Arial" panose="020B0604020202020204" pitchFamily="34" charset="0"/>
                <a:cs typeface="Arial" panose="020B0604020202020204" pitchFamily="34" charset="0"/>
              </a:rPr>
              <a:t>  L’homme survit </a:t>
            </a:r>
            <a:r>
              <a:rPr lang="fr-FR" dirty="0" smtClean="0">
                <a:latin typeface="Arial" panose="020B0604020202020204" pitchFamily="34" charset="0"/>
                <a:cs typeface="Arial" panose="020B0604020202020204" pitchFamily="34" charset="0"/>
              </a:rPr>
              <a:t>sous masque</a:t>
            </a:r>
            <a:r>
              <a:rPr lang="fr-FR" dirty="0">
                <a:latin typeface="Arial" panose="020B0604020202020204" pitchFamily="34" charset="0"/>
                <a:cs typeface="Arial" panose="020B0604020202020204" pitchFamily="34" charset="0"/>
              </a:rPr>
              <a:t>, relié à une machine, errant seul dans les décombres du progrès.</a:t>
            </a:r>
          </a:p>
          <a:p>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Monopolis</a:t>
            </a:r>
            <a:r>
              <a:rPr lang="fr-FR" dirty="0">
                <a:latin typeface="Arial" panose="020B0604020202020204" pitchFamily="34" charset="0"/>
                <a:cs typeface="Arial" panose="020B0604020202020204" pitchFamily="34" charset="0"/>
              </a:rPr>
              <a:t>, la capitale de l’Occident n’a pas chuté : elle s’est accomplie.</a:t>
            </a:r>
            <a:br>
              <a:rPr lang="fr-FR" dirty="0">
                <a:latin typeface="Arial" panose="020B0604020202020204" pitchFamily="34" charset="0"/>
                <a:cs typeface="Arial" panose="020B0604020202020204" pitchFamily="34" charset="0"/>
              </a:rPr>
            </a:br>
            <a:endParaRPr lang="fr-FR" dirty="0">
              <a:latin typeface="Arial" panose="020B0604020202020204" pitchFamily="34" charset="0"/>
              <a:cs typeface="Arial" panose="020B0604020202020204" pitchFamily="34" charset="0"/>
            </a:endParaRPr>
          </a:p>
        </p:txBody>
      </p:sp>
      <p:sp>
        <p:nvSpPr>
          <p:cNvPr id="5" name="Rectangle 4"/>
          <p:cNvSpPr/>
          <p:nvPr/>
        </p:nvSpPr>
        <p:spPr>
          <a:xfrm>
            <a:off x="2881204" y="672257"/>
            <a:ext cx="4015843" cy="923330"/>
          </a:xfrm>
          <a:prstGeom prst="rect">
            <a:avLst/>
          </a:prstGeom>
        </p:spPr>
        <p:txBody>
          <a:bodyPr wrap="none">
            <a:spAutoFit/>
          </a:bodyPr>
          <a:lstStyle/>
          <a:p>
            <a:r>
              <a:rPr lang="fr-FR" sz="5400" b="1" dirty="0">
                <a:solidFill>
                  <a:schemeClr val="accent2">
                    <a:lumMod val="75000"/>
                  </a:schemeClr>
                </a:solidFill>
                <a:latin typeface="Freestyle Script" panose="030804020302050B0404" pitchFamily="66" charset="0"/>
              </a:rPr>
              <a:t>STARMANIA 2079</a:t>
            </a:r>
            <a:endParaRPr lang="fr-FR" sz="5400" dirty="0">
              <a:solidFill>
                <a:schemeClr val="accent2">
                  <a:lumMod val="75000"/>
                </a:schemeClr>
              </a:solidFill>
            </a:endParaRPr>
          </a:p>
        </p:txBody>
      </p:sp>
    </p:spTree>
    <p:extLst>
      <p:ext uri="{BB962C8B-B14F-4D97-AF65-F5344CB8AC3E}">
        <p14:creationId xmlns:p14="http://schemas.microsoft.com/office/powerpoint/2010/main" val="26017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97" y="6317317"/>
            <a:ext cx="3030573" cy="369332"/>
          </a:xfrm>
          <a:prstGeom prst="rect">
            <a:avLst/>
          </a:prstGeom>
        </p:spPr>
        <p:txBody>
          <a:bodyPr wrap="none">
            <a:spAutoFit/>
          </a:bodyPr>
          <a:lstStyle/>
          <a:p>
            <a:pPr>
              <a:spcBef>
                <a:spcPct val="0"/>
              </a:spcBef>
            </a:pPr>
            <a:r>
              <a:rPr lang="fr-FR" altLang="fr-FR" i="1" dirty="0" smtClean="0">
                <a:solidFill>
                  <a:srgbClr val="FF0000"/>
                </a:solidFill>
                <a:latin typeface="Arial Black" panose="020B0A04020102020204" pitchFamily="34" charset="0"/>
              </a:rPr>
              <a:t>www.gerard-bogo.com</a:t>
            </a:r>
            <a:endParaRPr lang="fr-FR" altLang="fr-FR" i="1" dirty="0">
              <a:solidFill>
                <a:srgbClr val="FF0000"/>
              </a:solidFill>
              <a:latin typeface="Arial Black" panose="020B0A04020102020204" pitchFamily="34" charset="0"/>
            </a:endParaRPr>
          </a:p>
        </p:txBody>
      </p:sp>
      <p:pic>
        <p:nvPicPr>
          <p:cNvPr id="5" name="Picture 5" descr="C:\Users\gb2o\Desktop\LOGO GERARD BOGO v4 no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784" y="6054222"/>
            <a:ext cx="3492500" cy="54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64" y="5485846"/>
            <a:ext cx="760399" cy="760399"/>
          </a:xfrm>
          <a:prstGeom prst="rect">
            <a:avLst/>
          </a:prstGeom>
        </p:spPr>
      </p:pic>
      <p:pic>
        <p:nvPicPr>
          <p:cNvPr id="11" name="Espace réservé du contenu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99738" y="3154680"/>
            <a:ext cx="2818083" cy="3703320"/>
          </a:xfrm>
        </p:spPr>
      </p:pic>
      <p:sp>
        <p:nvSpPr>
          <p:cNvPr id="2" name="Rectangle 1"/>
          <p:cNvSpPr/>
          <p:nvPr/>
        </p:nvSpPr>
        <p:spPr>
          <a:xfrm>
            <a:off x="4629374" y="4470183"/>
            <a:ext cx="3454792" cy="1015663"/>
          </a:xfrm>
          <a:prstGeom prst="rect">
            <a:avLst/>
          </a:prstGeom>
        </p:spPr>
        <p:txBody>
          <a:bodyPr wrap="none">
            <a:spAutoFit/>
          </a:bodyPr>
          <a:lstStyle/>
          <a:p>
            <a:r>
              <a:rPr lang="fr-FR" altLang="fr-FR" sz="6000" b="1" dirty="0" smtClean="0">
                <a:solidFill>
                  <a:srgbClr val="669900"/>
                </a:solidFill>
                <a:latin typeface="Freestyle Script" panose="030804020302050B0404" pitchFamily="66" charset="0"/>
              </a:rPr>
              <a:t>Alors Imaginez !</a:t>
            </a:r>
            <a:endParaRPr lang="fr-FR" sz="6000" dirty="0">
              <a:solidFill>
                <a:srgbClr val="669900"/>
              </a:solidFill>
            </a:endParaRPr>
          </a:p>
        </p:txBody>
      </p:sp>
      <p:sp>
        <p:nvSpPr>
          <p:cNvPr id="3" name="ZoneTexte 2"/>
          <p:cNvSpPr txBox="1"/>
          <p:nvPr/>
        </p:nvSpPr>
        <p:spPr>
          <a:xfrm>
            <a:off x="283464" y="719515"/>
            <a:ext cx="8691820" cy="2677656"/>
          </a:xfrm>
          <a:prstGeom prst="rect">
            <a:avLst/>
          </a:prstGeom>
          <a:noFill/>
        </p:spPr>
        <p:txBody>
          <a:bodyPr wrap="square" rtlCol="0">
            <a:spAutoFit/>
          </a:bodyPr>
          <a:lstStyle/>
          <a:p>
            <a:r>
              <a:rPr lang="fr-FR" b="1" dirty="0" smtClean="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Cette </a:t>
            </a:r>
            <a:r>
              <a:rPr lang="fr-FR" dirty="0">
                <a:latin typeface="Arial" panose="020B0604020202020204" pitchFamily="34" charset="0"/>
                <a:cs typeface="Arial" panose="020B0604020202020204" pitchFamily="34" charset="0"/>
              </a:rPr>
              <a:t>exposition explore les dérives contemporaines à travers des sculptures qui questionnent nos certitudes : </a:t>
            </a:r>
            <a:r>
              <a:rPr lang="fr-FR" dirty="0" smtClean="0">
                <a:latin typeface="Arial" panose="020B0604020202020204" pitchFamily="34" charset="0"/>
                <a:cs typeface="Arial" panose="020B0604020202020204" pitchFamily="34" charset="0"/>
              </a:rPr>
              <a:t>IA, surpopulation</a:t>
            </a:r>
            <a:r>
              <a:rPr lang="fr-FR" dirty="0">
                <a:latin typeface="Arial" panose="020B0604020202020204" pitchFamily="34" charset="0"/>
                <a:cs typeface="Arial" panose="020B0604020202020204" pitchFamily="34" charset="0"/>
              </a:rPr>
              <a:t>, addictions, mémoire défaillante, violence banalisée, </a:t>
            </a:r>
            <a:r>
              <a:rPr lang="fr-FR" dirty="0" smtClean="0">
                <a:latin typeface="Arial" panose="020B0604020202020204" pitchFamily="34" charset="0"/>
                <a:cs typeface="Arial" panose="020B0604020202020204" pitchFamily="34" charset="0"/>
              </a:rPr>
              <a:t>racolages, climat, absurdité </a:t>
            </a:r>
            <a:r>
              <a:rPr lang="fr-FR" dirty="0">
                <a:latin typeface="Arial" panose="020B0604020202020204" pitchFamily="34" charset="0"/>
                <a:cs typeface="Arial" panose="020B0604020202020204" pitchFamily="34" charset="0"/>
              </a:rPr>
              <a:t>du </a:t>
            </a:r>
            <a:r>
              <a:rPr lang="fr-FR" dirty="0" smtClean="0">
                <a:latin typeface="Arial" panose="020B0604020202020204" pitchFamily="34" charset="0"/>
                <a:cs typeface="Arial" panose="020B0604020202020204" pitchFamily="34" charset="0"/>
              </a:rPr>
              <a:t>succès …...</a:t>
            </a:r>
          </a:p>
          <a:p>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     Chaque </a:t>
            </a:r>
            <a:r>
              <a:rPr lang="fr-FR" dirty="0">
                <a:latin typeface="Arial" panose="020B0604020202020204" pitchFamily="34" charset="0"/>
                <a:cs typeface="Arial" panose="020B0604020202020204" pitchFamily="34" charset="0"/>
              </a:rPr>
              <a:t>œuvre détourne les signes familiers du quotidien pour révéler ce que nous ne voulons plus voir</a:t>
            </a:r>
            <a:r>
              <a:rPr lang="fr-FR" dirty="0" smtClean="0">
                <a:latin typeface="Arial" panose="020B0604020202020204" pitchFamily="34" charset="0"/>
                <a:cs typeface="Arial" panose="020B0604020202020204" pitchFamily="34" charset="0"/>
              </a:rPr>
              <a:t>.</a:t>
            </a:r>
          </a:p>
          <a:p>
            <a:endParaRPr lang="fr-FR" b="1" dirty="0">
              <a:latin typeface="Arial" panose="020B0604020202020204" pitchFamily="34" charset="0"/>
              <a:cs typeface="Arial" panose="020B0604020202020204" pitchFamily="34" charset="0"/>
            </a:endParaRPr>
          </a:p>
          <a:p>
            <a:r>
              <a:rPr lang="fr-FR" b="1" dirty="0" smtClean="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Entre </a:t>
            </a:r>
            <a:r>
              <a:rPr lang="fr-FR" dirty="0">
                <a:latin typeface="Arial" panose="020B0604020202020204" pitchFamily="34" charset="0"/>
                <a:cs typeface="Arial" panose="020B0604020202020204" pitchFamily="34" charset="0"/>
              </a:rPr>
              <a:t>ironie et lucidité, </a:t>
            </a:r>
            <a:r>
              <a:rPr lang="fr-FR" dirty="0" smtClean="0">
                <a:latin typeface="Arial" panose="020B0604020202020204" pitchFamily="34" charset="0"/>
                <a:cs typeface="Arial" panose="020B0604020202020204" pitchFamily="34" charset="0"/>
              </a:rPr>
              <a:t>je vous </a:t>
            </a:r>
            <a:r>
              <a:rPr lang="fr-FR" dirty="0">
                <a:latin typeface="Arial" panose="020B0604020202020204" pitchFamily="34" charset="0"/>
                <a:cs typeface="Arial" panose="020B0604020202020204" pitchFamily="34" charset="0"/>
              </a:rPr>
              <a:t>invite à </a:t>
            </a:r>
            <a:r>
              <a:rPr lang="fr-FR" sz="2400" b="1" dirty="0">
                <a:solidFill>
                  <a:srgbClr val="669900"/>
                </a:solidFill>
                <a:latin typeface="Script MT Bold" panose="03040602040607080904" pitchFamily="66" charset="0"/>
                <a:cs typeface="Arial" panose="020B0604020202020204" pitchFamily="34" charset="0"/>
              </a:rPr>
              <a:t>imaginer l’inimaginable </a:t>
            </a:r>
            <a:r>
              <a:rPr lang="fr-FR" dirty="0" smtClean="0">
                <a:latin typeface="Arial" panose="020B0604020202020204" pitchFamily="34" charset="0"/>
                <a:cs typeface="Arial" panose="020B0604020202020204" pitchFamily="34" charset="0"/>
              </a:rPr>
              <a:t>avant </a:t>
            </a:r>
            <a:r>
              <a:rPr lang="fr-FR" dirty="0">
                <a:latin typeface="Arial" panose="020B0604020202020204" pitchFamily="34" charset="0"/>
                <a:cs typeface="Arial" panose="020B0604020202020204" pitchFamily="34" charset="0"/>
              </a:rPr>
              <a:t>qu’il ne s’impose comme une évidence.</a:t>
            </a:r>
          </a:p>
        </p:txBody>
      </p:sp>
    </p:spTree>
    <p:extLst>
      <p:ext uri="{BB962C8B-B14F-4D97-AF65-F5344CB8AC3E}">
        <p14:creationId xmlns:p14="http://schemas.microsoft.com/office/powerpoint/2010/main" val="241978309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43272" y="1486968"/>
            <a:ext cx="4977311" cy="5341122"/>
          </a:xfrm>
        </p:spPr>
        <p:txBody>
          <a:bodyPr>
            <a:normAutofit fontScale="90000"/>
          </a:bodyPr>
          <a:lstStyle/>
          <a:p>
            <a:pPr algn="l"/>
            <a:r>
              <a:rPr lang="fr-FR" altLang="fr-FR" sz="4000" b="1" dirty="0" smtClean="0">
                <a:solidFill>
                  <a:srgbClr val="FF0000"/>
                </a:solidFill>
                <a:latin typeface="Freestyle Script" panose="030804020302050B0404" pitchFamily="66" charset="0"/>
              </a:rPr>
              <a:t/>
            </a:r>
            <a:br>
              <a:rPr lang="fr-FR" altLang="fr-FR" sz="4000" b="1" dirty="0" smtClean="0">
                <a:solidFill>
                  <a:srgbClr val="FF0000"/>
                </a:solidFill>
                <a:latin typeface="Freestyle Script" panose="030804020302050B0404" pitchFamily="66" charset="0"/>
              </a:rPr>
            </a:br>
            <a:r>
              <a:rPr lang="fr-FR" altLang="fr-FR" sz="3100" b="1" dirty="0" smtClean="0">
                <a:solidFill>
                  <a:srgbClr val="FF0000"/>
                </a:solidFill>
                <a:latin typeface="Freestyle Script" panose="030804020302050B0404" pitchFamily="66" charset="0"/>
              </a:rPr>
              <a:t/>
            </a:r>
            <a:br>
              <a:rPr lang="fr-FR" altLang="fr-FR" sz="3100" b="1" dirty="0" smtClean="0">
                <a:solidFill>
                  <a:srgbClr val="FF0000"/>
                </a:solidFill>
                <a:latin typeface="Freestyle Script" panose="030804020302050B0404" pitchFamily="66" charset="0"/>
              </a:rPr>
            </a:br>
            <a:r>
              <a:rPr lang="fr-FR" altLang="fr-FR" sz="3100" b="1" dirty="0" smtClean="0">
                <a:solidFill>
                  <a:srgbClr val="FF0000"/>
                </a:solidFill>
                <a:latin typeface="Freestyle Script" panose="030804020302050B0404" pitchFamily="66" charset="0"/>
              </a:rPr>
              <a:t>     </a:t>
            </a:r>
            <a:r>
              <a:rPr lang="fr-FR" sz="2000" dirty="0" smtClean="0">
                <a:latin typeface="Arial" panose="020B0604020202020204" pitchFamily="34" charset="0"/>
                <a:cs typeface="Arial" panose="020B0604020202020204" pitchFamily="34" charset="0"/>
              </a:rPr>
              <a:t>Dans  mon univers, </a:t>
            </a:r>
            <a:r>
              <a:rPr lang="fr-FR" sz="2000" dirty="0">
                <a:latin typeface="Arial" panose="020B0604020202020204" pitchFamily="34" charset="0"/>
                <a:cs typeface="Arial" panose="020B0604020202020204" pitchFamily="34" charset="0"/>
              </a:rPr>
              <a:t>chaque objet raconte une histoire</a:t>
            </a:r>
            <a:r>
              <a:rPr lang="fr-FR" sz="2000" dirty="0" smtClean="0">
                <a:latin typeface="Arial" panose="020B0604020202020204" pitchFamily="34" charset="0"/>
                <a:cs typeface="Arial" panose="020B0604020202020204" pitchFamily="34" charset="0"/>
              </a:rPr>
              <a:t>.</a:t>
            </a:r>
            <a:br>
              <a:rPr lang="fr-FR" sz="2000" dirty="0" smtClean="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Assemblés</a:t>
            </a:r>
            <a:r>
              <a:rPr lang="fr-FR" sz="2000" dirty="0">
                <a:latin typeface="Arial" panose="020B0604020202020204" pitchFamily="34" charset="0"/>
                <a:cs typeface="Arial" panose="020B0604020202020204" pitchFamily="34" charset="0"/>
              </a:rPr>
              <a:t>, détournés ou confrontés, ils deviennent des signes, des symboles, des éclats de pensée</a:t>
            </a:r>
            <a:r>
              <a:rPr lang="fr-FR" sz="2000" dirty="0" smtClean="0">
                <a:latin typeface="Arial" panose="020B0604020202020204" pitchFamily="34" charset="0"/>
                <a:cs typeface="Arial" panose="020B0604020202020204" pitchFamily="34" charset="0"/>
              </a:rPr>
              <a:t>. </a:t>
            </a:r>
            <a:br>
              <a:rPr lang="fr-FR" sz="2000" dirty="0" smtClean="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Ici</a:t>
            </a:r>
            <a:r>
              <a:rPr lang="fr-FR" sz="2000" dirty="0">
                <a:latin typeface="Arial" panose="020B0604020202020204" pitchFamily="34" charset="0"/>
                <a:cs typeface="Arial" panose="020B0604020202020204" pitchFamily="34" charset="0"/>
              </a:rPr>
              <a:t>, la matière dialogue avec </a:t>
            </a:r>
            <a:r>
              <a:rPr lang="fr-FR" sz="2000" dirty="0" smtClean="0">
                <a:latin typeface="Arial" panose="020B0604020202020204" pitchFamily="34" charset="0"/>
                <a:cs typeface="Arial" panose="020B0604020202020204" pitchFamily="34" charset="0"/>
              </a:rPr>
              <a:t>l’idée; </a:t>
            </a:r>
            <a:r>
              <a:rPr lang="fr-FR" sz="2000" dirty="0">
                <a:latin typeface="Arial" panose="020B0604020202020204" pitchFamily="34" charset="0"/>
                <a:cs typeface="Arial" panose="020B0604020202020204" pitchFamily="34" charset="0"/>
              </a:rPr>
              <a:t>le métal, le bois ou l’objet du quotidien se chargent de sens</a:t>
            </a:r>
            <a:r>
              <a:rPr lang="fr-FR" sz="2000" dirty="0" smtClean="0">
                <a:latin typeface="Arial" panose="020B0604020202020204" pitchFamily="34" charset="0"/>
                <a:cs typeface="Arial" panose="020B0604020202020204" pitchFamily="34" charset="0"/>
              </a:rPr>
              <a:t>.</a:t>
            </a:r>
            <a:br>
              <a:rPr lang="fr-FR" sz="2000" dirty="0" smtClean="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Les </a:t>
            </a:r>
            <a:r>
              <a:rPr lang="fr-FR" sz="2000" dirty="0">
                <a:latin typeface="Arial" panose="020B0604020202020204" pitchFamily="34" charset="0"/>
                <a:cs typeface="Arial" panose="020B0604020202020204" pitchFamily="34" charset="0"/>
              </a:rPr>
              <a:t>œuvres bousculent nos repères, mêlant gravité et ironie, regard critique et sourire complice</a:t>
            </a:r>
            <a:r>
              <a:rPr lang="fr-FR" sz="2000" dirty="0" smtClean="0">
                <a:latin typeface="Arial" panose="020B0604020202020204" pitchFamily="34" charset="0"/>
                <a:cs typeface="Arial" panose="020B0604020202020204" pitchFamily="34" charset="0"/>
              </a:rPr>
              <a:t>.</a:t>
            </a:r>
            <a:br>
              <a:rPr lang="fr-FR" sz="2000" dirty="0" smtClean="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Cette présentation invite à </a:t>
            </a:r>
            <a:r>
              <a:rPr lang="fr-FR" sz="2000" dirty="0">
                <a:latin typeface="Arial" panose="020B0604020202020204" pitchFamily="34" charset="0"/>
                <a:cs typeface="Arial" panose="020B0604020202020204" pitchFamily="34" charset="0"/>
              </a:rPr>
              <a:t>s’arrêter, à réfléchir… et parfois à se laisser surprendre.</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a:r>
            <a:br>
              <a:rPr lang="fr-FR" sz="2000" dirty="0" smtClean="0">
                <a:latin typeface="Arial" panose="020B0604020202020204" pitchFamily="34" charset="0"/>
                <a:cs typeface="Arial" panose="020B0604020202020204" pitchFamily="34" charset="0"/>
              </a:rPr>
            </a:br>
            <a:endParaRPr lang="fr-FR" dirty="0"/>
          </a:p>
        </p:txBody>
      </p:sp>
      <p:sp>
        <p:nvSpPr>
          <p:cNvPr id="4" name="ZoneTexte 3"/>
          <p:cNvSpPr txBox="1"/>
          <p:nvPr/>
        </p:nvSpPr>
        <p:spPr>
          <a:xfrm>
            <a:off x="1520899" y="297253"/>
            <a:ext cx="6195547" cy="1446550"/>
          </a:xfrm>
          <a:prstGeom prst="rect">
            <a:avLst/>
          </a:prstGeom>
          <a:noFill/>
        </p:spPr>
        <p:txBody>
          <a:bodyPr wrap="square" rtlCol="0">
            <a:spAutoFit/>
          </a:bodyPr>
          <a:lstStyle/>
          <a:p>
            <a:r>
              <a:rPr lang="fr-FR" altLang="fr-FR" sz="4400" b="1" dirty="0">
                <a:solidFill>
                  <a:srgbClr val="FF0000"/>
                </a:solidFill>
                <a:latin typeface="Freestyle Script" panose="030804020302050B0404" pitchFamily="66" charset="0"/>
              </a:rPr>
              <a:t> </a:t>
            </a:r>
            <a:r>
              <a:rPr lang="fr-FR" altLang="fr-FR" sz="4400" b="1" dirty="0" smtClean="0">
                <a:solidFill>
                  <a:srgbClr val="FF0000"/>
                </a:solidFill>
                <a:latin typeface="Freestyle Script" panose="030804020302050B0404" pitchFamily="66" charset="0"/>
              </a:rPr>
              <a:t>    </a:t>
            </a:r>
            <a:r>
              <a:rPr lang="fr-FR" altLang="fr-FR" sz="4400" b="1" dirty="0">
                <a:solidFill>
                  <a:srgbClr val="FF0000"/>
                </a:solidFill>
                <a:latin typeface="Freestyle Script" panose="030804020302050B0404" pitchFamily="66" charset="0"/>
              </a:rPr>
              <a:t>« L‘ objet n’est plus Objet »</a:t>
            </a:r>
            <a:br>
              <a:rPr lang="fr-FR" altLang="fr-FR" sz="4400" b="1" dirty="0">
                <a:solidFill>
                  <a:srgbClr val="FF0000"/>
                </a:solidFill>
                <a:latin typeface="Freestyle Script" panose="030804020302050B0404" pitchFamily="66" charset="0"/>
              </a:rPr>
            </a:br>
            <a:endParaRPr lang="fr-FR" sz="44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87952" y="2281654"/>
            <a:ext cx="4302807" cy="32271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77614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99075" y="344775"/>
            <a:ext cx="4662914" cy="3475195"/>
          </a:xfrm>
        </p:spPr>
        <p:txBody>
          <a:bodyPr>
            <a:normAutofit/>
          </a:bodyPr>
          <a:lstStyle/>
          <a:p>
            <a:pPr marL="0" indent="0" algn="ctr">
              <a:buNone/>
            </a:pPr>
            <a:r>
              <a:rPr lang="fr-FR" sz="5400" b="1" dirty="0" err="1" smtClean="0">
                <a:solidFill>
                  <a:srgbClr val="FF0000"/>
                </a:solidFill>
                <a:latin typeface="Freestyle Script" panose="030804020302050B0404" pitchFamily="66" charset="0"/>
              </a:rPr>
              <a:t>Koy</a:t>
            </a:r>
            <a:r>
              <a:rPr lang="fr-FR" sz="5400" b="1" dirty="0" smtClean="0">
                <a:solidFill>
                  <a:srgbClr val="FF0000"/>
                </a:solidFill>
                <a:latin typeface="Freestyle Script" panose="030804020302050B0404" pitchFamily="66" charset="0"/>
              </a:rPr>
              <a:t>–2.1</a:t>
            </a:r>
            <a:r>
              <a:rPr lang="fr-FR" sz="5400" b="1" dirty="0">
                <a:solidFill>
                  <a:srgbClr val="FF0000"/>
                </a:solidFill>
                <a:latin typeface="Freestyle Script" panose="030804020302050B0404" pitchFamily="66" charset="0"/>
              </a:rPr>
              <a:t> </a:t>
            </a:r>
            <a:r>
              <a:rPr lang="fr-FR" sz="5400" b="1" dirty="0" smtClean="0">
                <a:solidFill>
                  <a:srgbClr val="FF0000"/>
                </a:solidFill>
                <a:latin typeface="Freestyle Script" panose="030804020302050B0404" pitchFamily="66" charset="0"/>
              </a:rPr>
              <a:t> </a:t>
            </a:r>
            <a:endParaRPr lang="fr-FR" sz="5400" dirty="0">
              <a:solidFill>
                <a:srgbClr val="FF0000"/>
              </a:solidFill>
              <a:latin typeface="Freestyle Script" panose="030804020302050B0404" pitchFamily="66" charset="0"/>
            </a:endParaRPr>
          </a:p>
          <a:p>
            <a:pPr marL="0" indent="0">
              <a:buNone/>
            </a:pPr>
            <a:r>
              <a:rPr lang="fr-FR" sz="1800" b="1" dirty="0" smtClean="0">
                <a:latin typeface="Arial" panose="020B0604020202020204" pitchFamily="34" charset="0"/>
                <a:cs typeface="Arial" panose="020B0604020202020204" pitchFamily="34" charset="0"/>
              </a:rPr>
              <a:t>    </a:t>
            </a:r>
            <a:r>
              <a:rPr lang="fr-FR" b="1" dirty="0" smtClean="0"/>
              <a:t> </a:t>
            </a:r>
            <a:r>
              <a:rPr lang="fr-FR" sz="1800" dirty="0">
                <a:latin typeface="Arial" panose="020B0604020202020204" pitchFamily="34" charset="0"/>
                <a:cs typeface="Arial" panose="020B0604020202020204" pitchFamily="34" charset="0"/>
              </a:rPr>
              <a:t>Nous sommes en </a:t>
            </a:r>
            <a:r>
              <a:rPr lang="fr-FR" sz="1800" dirty="0" smtClean="0">
                <a:latin typeface="Arial" panose="020B0604020202020204" pitchFamily="34" charset="0"/>
                <a:cs typeface="Arial" panose="020B0604020202020204" pitchFamily="34" charset="0"/>
              </a:rPr>
              <a:t>2049, c’est </a:t>
            </a:r>
            <a:r>
              <a:rPr lang="fr-FR" sz="1800" dirty="0">
                <a:latin typeface="Arial" panose="020B0604020202020204" pitchFamily="34" charset="0"/>
                <a:cs typeface="Arial" panose="020B0604020202020204" pitchFamily="34" charset="0"/>
              </a:rPr>
              <a:t>KOY, le descendant asexué du </a:t>
            </a:r>
            <a:r>
              <a:rPr lang="fr-FR" sz="1800" dirty="0" smtClean="0">
                <a:latin typeface="Arial" panose="020B0604020202020204" pitchFamily="34" charset="0"/>
                <a:cs typeface="Arial" panose="020B0604020202020204" pitchFamily="34" charset="0"/>
              </a:rPr>
              <a:t>légendaire dessin animé « Vil Coyote ».</a:t>
            </a:r>
            <a:endParaRPr lang="fr-FR" sz="1800" dirty="0">
              <a:latin typeface="Arial" panose="020B0604020202020204" pitchFamily="34" charset="0"/>
              <a:cs typeface="Arial" panose="020B0604020202020204" pitchFamily="34" charset="0"/>
            </a:endParaRPr>
          </a:p>
          <a:p>
            <a:pPr marL="0" indent="0">
              <a:buNone/>
            </a:pP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Il incarne une créature hybride, fruit des tâtonnements de l’intelligence artificielle. Il est aussi le témoin d’un futur où l’erreur devient une nouvelle forme de vie.</a:t>
            </a:r>
          </a:p>
          <a:p>
            <a:pPr marL="0" indent="0" algn="ctr">
              <a:buNone/>
            </a:pPr>
            <a:endParaRPr lang="fr-FR" sz="1800"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840" y="684183"/>
            <a:ext cx="3177354" cy="546450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570" y="3520859"/>
            <a:ext cx="2121320" cy="2935480"/>
          </a:xfrm>
          <a:prstGeom prst="rect">
            <a:avLst/>
          </a:prstGeom>
        </p:spPr>
      </p:pic>
    </p:spTree>
    <p:extLst>
      <p:ext uri="{BB962C8B-B14F-4D97-AF65-F5344CB8AC3E}">
        <p14:creationId xmlns:p14="http://schemas.microsoft.com/office/powerpoint/2010/main" val="239474069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621971" y="1500032"/>
            <a:ext cx="4325599" cy="2302846"/>
          </a:xfrm>
        </p:spPr>
        <p:txBody>
          <a:bodyPr/>
          <a:lstStyle/>
          <a:p>
            <a:pPr marL="0" indent="0">
              <a:buNone/>
            </a:pPr>
            <a:r>
              <a:rPr lang="fr-FR" sz="1800" dirty="0" smtClean="0">
                <a:latin typeface="Arial" panose="020B0604020202020204" pitchFamily="34" charset="0"/>
                <a:cs typeface="Arial" panose="020B0604020202020204" pitchFamily="34" charset="0"/>
              </a:rPr>
              <a:t>   Cette </a:t>
            </a:r>
            <a:r>
              <a:rPr lang="fr-FR" sz="1800" dirty="0">
                <a:latin typeface="Arial" panose="020B0604020202020204" pitchFamily="34" charset="0"/>
                <a:cs typeface="Arial" panose="020B0604020202020204" pitchFamily="34" charset="0"/>
              </a:rPr>
              <a:t>sculpture interroge sur la faille visible ou invisible</a:t>
            </a:r>
            <a:r>
              <a:rPr lang="fr-FR" sz="1800" dirty="0" smtClean="0">
                <a:latin typeface="Arial" panose="020B0604020202020204" pitchFamily="34" charset="0"/>
                <a:cs typeface="Arial" panose="020B0604020202020204" pitchFamily="34" charset="0"/>
              </a:rPr>
              <a:t>.</a:t>
            </a:r>
          </a:p>
          <a:p>
            <a:pPr marL="0" indent="0">
              <a:buNone/>
            </a:pP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Ces deux mains face à face, symbole de l’illusion et du manque évoquent les fractures qui divisent notre monde : entre les pays, les peuples, </a:t>
            </a:r>
            <a:r>
              <a:rPr lang="fr-FR" sz="1800" dirty="0" smtClean="0">
                <a:latin typeface="Arial" panose="020B0604020202020204" pitchFamily="34" charset="0"/>
                <a:cs typeface="Arial" panose="020B0604020202020204" pitchFamily="34" charset="0"/>
              </a:rPr>
              <a:t>les individus, les couleurs, les </a:t>
            </a:r>
            <a:r>
              <a:rPr lang="fr-FR" sz="1800" dirty="0">
                <a:latin typeface="Arial" panose="020B0604020202020204" pitchFamily="34" charset="0"/>
                <a:cs typeface="Arial" panose="020B0604020202020204" pitchFamily="34" charset="0"/>
              </a:rPr>
              <a:t>sexes…</a:t>
            </a:r>
          </a:p>
          <a:p>
            <a:endParaRPr lang="fr-FR" b="1" dirty="0">
              <a:latin typeface="Arial" panose="020B0604020202020204" pitchFamily="34" charset="0"/>
              <a:cs typeface="Arial" panose="020B0604020202020204" pitchFamily="34" charset="0"/>
            </a:endParaRPr>
          </a:p>
        </p:txBody>
      </p:sp>
      <p:sp>
        <p:nvSpPr>
          <p:cNvPr id="8" name="ZoneTexte 7"/>
          <p:cNvSpPr txBox="1"/>
          <p:nvPr/>
        </p:nvSpPr>
        <p:spPr>
          <a:xfrm>
            <a:off x="3339323" y="422877"/>
            <a:ext cx="4220668" cy="923330"/>
          </a:xfrm>
          <a:prstGeom prst="rect">
            <a:avLst/>
          </a:prstGeom>
          <a:noFill/>
        </p:spPr>
        <p:txBody>
          <a:bodyPr wrap="square" rtlCol="0">
            <a:spAutoFit/>
          </a:bodyPr>
          <a:lstStyle/>
          <a:p>
            <a:pPr algn="ctr"/>
            <a:r>
              <a:rPr lang="fr-FR" sz="5400" b="1" dirty="0" smtClean="0">
                <a:solidFill>
                  <a:srgbClr val="FF0000"/>
                </a:solidFill>
                <a:latin typeface="Freestyle Script" panose="030804020302050B0404" pitchFamily="66" charset="0"/>
              </a:rPr>
              <a:t> Fracture !</a:t>
            </a:r>
            <a:endParaRPr lang="fr-FR" sz="5400" b="1" dirty="0">
              <a:solidFill>
                <a:srgbClr val="FF0000"/>
              </a:solidFill>
              <a:latin typeface="Freestyle Script" panose="030804020302050B0404" pitchFamily="66"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561" y="1443896"/>
            <a:ext cx="2827212" cy="4068483"/>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944" y="3766334"/>
            <a:ext cx="1984848" cy="2770554"/>
          </a:xfrm>
          <a:prstGeom prst="rect">
            <a:avLst/>
          </a:prstGeom>
        </p:spPr>
      </p:pic>
    </p:spTree>
    <p:extLst>
      <p:ext uri="{BB962C8B-B14F-4D97-AF65-F5344CB8AC3E}">
        <p14:creationId xmlns:p14="http://schemas.microsoft.com/office/powerpoint/2010/main" val="368027956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0149" y="343865"/>
            <a:ext cx="4742917" cy="4963074"/>
          </a:xfrm>
        </p:spPr>
        <p:txBody>
          <a:bodyPr>
            <a:normAutofit/>
          </a:bodyPr>
          <a:lstStyle/>
          <a:p>
            <a:pPr algn="ctr"/>
            <a:r>
              <a:rPr lang="fr-FR" sz="5400" b="1" dirty="0" smtClean="0">
                <a:solidFill>
                  <a:srgbClr val="FF0000"/>
                </a:solidFill>
                <a:latin typeface="Freestyle Script" panose="030804020302050B0404" pitchFamily="66" charset="0"/>
                <a:cs typeface="Arial" panose="020B0604020202020204" pitchFamily="34" charset="0"/>
              </a:rPr>
              <a:t>L’arme </a:t>
            </a:r>
            <a:r>
              <a:rPr lang="fr-FR" sz="5400" b="1" dirty="0">
                <a:solidFill>
                  <a:srgbClr val="FF0000"/>
                </a:solidFill>
                <a:latin typeface="Freestyle Script" panose="030804020302050B0404" pitchFamily="66" charset="0"/>
                <a:cs typeface="Arial" panose="020B0604020202020204" pitchFamily="34" charset="0"/>
              </a:rPr>
              <a:t>de paix contre </a:t>
            </a:r>
            <a:r>
              <a:rPr lang="fr-FR" sz="5400" b="1" dirty="0" smtClean="0">
                <a:solidFill>
                  <a:srgbClr val="FF0000"/>
                </a:solidFill>
                <a:latin typeface="Freestyle Script" panose="030804020302050B0404" pitchFamily="66" charset="0"/>
                <a:cs typeface="Arial" panose="020B0604020202020204" pitchFamily="34" charset="0"/>
              </a:rPr>
              <a:t> </a:t>
            </a:r>
            <a:br>
              <a:rPr lang="fr-FR" sz="5400" b="1" dirty="0" smtClean="0">
                <a:solidFill>
                  <a:srgbClr val="FF0000"/>
                </a:solidFill>
                <a:latin typeface="Freestyle Script" panose="030804020302050B0404" pitchFamily="66" charset="0"/>
                <a:cs typeface="Arial" panose="020B0604020202020204" pitchFamily="34" charset="0"/>
              </a:rPr>
            </a:br>
            <a:r>
              <a:rPr lang="fr-FR" sz="5400" b="1" dirty="0" smtClean="0">
                <a:solidFill>
                  <a:srgbClr val="FF0000"/>
                </a:solidFill>
                <a:latin typeface="Freestyle Script" panose="030804020302050B0404" pitchFamily="66" charset="0"/>
                <a:cs typeface="Arial" panose="020B0604020202020204" pitchFamily="34" charset="0"/>
              </a:rPr>
              <a:t> les </a:t>
            </a:r>
            <a:r>
              <a:rPr lang="fr-FR" sz="5400" b="1" dirty="0">
                <a:solidFill>
                  <a:srgbClr val="FF0000"/>
                </a:solidFill>
                <a:latin typeface="Freestyle Script" panose="030804020302050B0404" pitchFamily="66" charset="0"/>
                <a:cs typeface="Arial" panose="020B0604020202020204" pitchFamily="34" charset="0"/>
              </a:rPr>
              <a:t>larmes de guerre</a:t>
            </a:r>
            <a:r>
              <a:rPr lang="fr-FR" sz="3200" dirty="0">
                <a:latin typeface="Arial" panose="020B0604020202020204" pitchFamily="34" charset="0"/>
                <a:cs typeface="Arial" panose="020B0604020202020204" pitchFamily="34" charset="0"/>
              </a:rPr>
              <a:t> </a:t>
            </a:r>
            <a:r>
              <a:rPr lang="fr-FR" sz="3200" dirty="0" smtClean="0">
                <a:latin typeface="Arial" panose="020B0604020202020204" pitchFamily="34" charset="0"/>
                <a:cs typeface="Arial" panose="020B0604020202020204" pitchFamily="34" charset="0"/>
              </a:rPr>
              <a:t/>
            </a:r>
            <a:br>
              <a:rPr lang="fr-FR" sz="3200" dirty="0" smtClean="0">
                <a:latin typeface="Arial" panose="020B0604020202020204" pitchFamily="34" charset="0"/>
                <a:cs typeface="Arial" panose="020B0604020202020204" pitchFamily="34" charset="0"/>
              </a:rPr>
            </a:br>
            <a:r>
              <a:rPr lang="fr-FR" sz="3200" dirty="0" smtClean="0">
                <a:latin typeface="Arial" panose="020B0604020202020204" pitchFamily="34" charset="0"/>
                <a:cs typeface="Arial" panose="020B0604020202020204" pitchFamily="34" charset="0"/>
              </a:rPr>
              <a:t> </a:t>
            </a:r>
            <a:r>
              <a:rPr lang="fr-FR" sz="3200" dirty="0">
                <a:latin typeface="Arial" panose="020B0604020202020204" pitchFamily="34" charset="0"/>
                <a:cs typeface="Arial" panose="020B0604020202020204" pitchFamily="34" charset="0"/>
              </a:rPr>
              <a:t/>
            </a:r>
            <a:br>
              <a:rPr lang="fr-FR" sz="3200" dirty="0">
                <a:latin typeface="Arial" panose="020B0604020202020204" pitchFamily="34" charset="0"/>
                <a:cs typeface="Arial" panose="020B0604020202020204" pitchFamily="34" charset="0"/>
              </a:rPr>
            </a:br>
            <a:r>
              <a:rPr lang="fr-FR" sz="2200" dirty="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La transformation de l’arme en un objet inoffensif, illustre parfaitement l’idée de John Lennon dans sa chanson « Imagine </a:t>
            </a:r>
            <a:r>
              <a:rPr lang="fr-FR" sz="1800" dirty="0" smtClean="0">
                <a:latin typeface="Arial" panose="020B0604020202020204" pitchFamily="34" charset="0"/>
                <a:cs typeface="Arial" panose="020B0604020202020204" pitchFamily="34" charset="0"/>
              </a:rPr>
              <a:t>».</a:t>
            </a:r>
            <a:br>
              <a:rPr lang="fr-FR" sz="1800" dirty="0" smtClean="0">
                <a:latin typeface="Arial" panose="020B0604020202020204" pitchFamily="34" charset="0"/>
                <a:cs typeface="Arial" panose="020B0604020202020204" pitchFamily="34" charset="0"/>
              </a:rPr>
            </a:br>
            <a:r>
              <a:rPr lang="fr-FR" sz="1800" dirty="0">
                <a:latin typeface="Arial" panose="020B0604020202020204" pitchFamily="34" charset="0"/>
                <a:cs typeface="Arial" panose="020B0604020202020204" pitchFamily="34" charset="0"/>
              </a:rPr>
              <a:t/>
            </a:r>
            <a:br>
              <a:rPr lang="fr-FR" sz="1800" dirty="0">
                <a:latin typeface="Arial" panose="020B0604020202020204" pitchFamily="34" charset="0"/>
                <a:cs typeface="Arial" panose="020B0604020202020204" pitchFamily="34" charset="0"/>
              </a:rPr>
            </a:br>
            <a:r>
              <a:rPr lang="fr-FR" sz="1800" dirty="0">
                <a:latin typeface="Arial" panose="020B0604020202020204" pitchFamily="34" charset="0"/>
                <a:cs typeface="Arial" panose="020B0604020202020204" pitchFamily="34" charset="0"/>
              </a:rPr>
              <a:t/>
            </a:r>
            <a:br>
              <a:rPr lang="fr-FR" sz="1800" dirty="0">
                <a:latin typeface="Arial" panose="020B0604020202020204" pitchFamily="34" charset="0"/>
                <a:cs typeface="Arial" panose="020B0604020202020204" pitchFamily="34" charset="0"/>
              </a:rPr>
            </a:br>
            <a:r>
              <a:rPr lang="fr-FR" sz="1800" dirty="0">
                <a:latin typeface="Arial" panose="020B0604020202020204" pitchFamily="34" charset="0"/>
                <a:cs typeface="Arial" panose="020B0604020202020204" pitchFamily="34" charset="0"/>
              </a:rPr>
              <a:t>   Une belle manière d’inviter à la réflexion sur la violence actuelle de notre </a:t>
            </a:r>
            <a:r>
              <a:rPr lang="fr-FR" sz="1800" dirty="0" smtClean="0">
                <a:latin typeface="Arial" panose="020B0604020202020204" pitchFamily="34" charset="0"/>
                <a:cs typeface="Arial" panose="020B0604020202020204" pitchFamily="34" charset="0"/>
              </a:rPr>
              <a:t>société.</a:t>
            </a:r>
            <a:r>
              <a:rPr lang="fr-FR" sz="1800" dirty="0">
                <a:latin typeface="Arial" panose="020B0604020202020204" pitchFamily="34" charset="0"/>
                <a:cs typeface="Arial" panose="020B0604020202020204" pitchFamily="34" charset="0"/>
              </a:rPr>
              <a:t/>
            </a:r>
            <a:br>
              <a:rPr lang="fr-FR" sz="1800" dirty="0">
                <a:latin typeface="Arial" panose="020B0604020202020204" pitchFamily="34" charset="0"/>
                <a:cs typeface="Arial" panose="020B0604020202020204" pitchFamily="34" charset="0"/>
              </a:rPr>
            </a:br>
            <a:endParaRPr lang="fr-FR" sz="1800" dirty="0">
              <a:latin typeface="Arial" panose="020B0604020202020204" pitchFamily="34" charset="0"/>
              <a:cs typeface="Arial" panose="020B060402020202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81610">
            <a:off x="-12780" y="2723276"/>
            <a:ext cx="2103656" cy="3683656"/>
          </a:xfr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166" y="343864"/>
            <a:ext cx="1670174" cy="2497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68584" y="3658418"/>
            <a:ext cx="3260218" cy="2445164"/>
          </a:xfrm>
          <a:prstGeom prst="rect">
            <a:avLst/>
          </a:prstGeom>
        </p:spPr>
      </p:pic>
    </p:spTree>
    <p:extLst>
      <p:ext uri="{BB962C8B-B14F-4D97-AF65-F5344CB8AC3E}">
        <p14:creationId xmlns:p14="http://schemas.microsoft.com/office/powerpoint/2010/main" val="297584388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2893" y="2907323"/>
            <a:ext cx="5291015" cy="3671061"/>
          </a:xfrm>
        </p:spPr>
        <p:txBody>
          <a:bodyPr>
            <a:normAutofit/>
          </a:bodyPr>
          <a:lstStyle/>
          <a:p>
            <a:r>
              <a:rPr lang="fr-FR" sz="2200" dirty="0">
                <a:latin typeface="Arial" panose="020B0604020202020204" pitchFamily="34" charset="0"/>
                <a:cs typeface="Arial" panose="020B0604020202020204" pitchFamily="34" charset="0"/>
              </a:rPr>
              <a:t/>
            </a:r>
            <a:br>
              <a:rPr lang="fr-FR" sz="2200"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 </a:t>
            </a:r>
            <a:r>
              <a:rPr lang="fr-FR" sz="2000" b="1" dirty="0" smtClean="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J’ai </a:t>
            </a:r>
            <a:r>
              <a:rPr lang="fr-FR" sz="1800" dirty="0">
                <a:latin typeface="Arial" panose="020B0604020202020204" pitchFamily="34" charset="0"/>
                <a:cs typeface="Arial" panose="020B0604020202020204" pitchFamily="34" charset="0"/>
              </a:rPr>
              <a:t>souhaité une sculpture qui interpelle immédiatement et pousse à la réflexion avec sa forme qui rappelle un spermatozoïde stylisé. </a:t>
            </a:r>
            <a:r>
              <a:rPr lang="fr-FR" sz="1800" dirty="0" smtClean="0">
                <a:latin typeface="Arial" panose="020B0604020202020204" pitchFamily="34" charset="0"/>
                <a:cs typeface="Arial" panose="020B0604020202020204" pitchFamily="34" charset="0"/>
              </a:rPr>
              <a:t/>
            </a:r>
            <a:br>
              <a:rPr lang="fr-FR" sz="1800" dirty="0" smtClean="0">
                <a:latin typeface="Arial" panose="020B0604020202020204" pitchFamily="34" charset="0"/>
                <a:cs typeface="Arial" panose="020B0604020202020204" pitchFamily="34" charset="0"/>
              </a:rPr>
            </a:br>
            <a:r>
              <a:rPr lang="fr-FR" sz="1800" dirty="0" smtClean="0">
                <a:latin typeface="Arial" panose="020B0604020202020204" pitchFamily="34" charset="0"/>
                <a:cs typeface="Arial" panose="020B0604020202020204" pitchFamily="34" charset="0"/>
              </a:rPr>
              <a:t/>
            </a:r>
            <a:br>
              <a:rPr lang="fr-FR" sz="1800" dirty="0" smtClean="0">
                <a:latin typeface="Arial" panose="020B0604020202020204" pitchFamily="34" charset="0"/>
                <a:cs typeface="Arial" panose="020B0604020202020204" pitchFamily="34" charset="0"/>
              </a:rPr>
            </a:br>
            <a:r>
              <a:rPr lang="fr-FR" sz="1800" dirty="0" smtClean="0">
                <a:latin typeface="Arial" panose="020B0604020202020204" pitchFamily="34" charset="0"/>
                <a:cs typeface="Arial" panose="020B0604020202020204" pitchFamily="34" charset="0"/>
              </a:rPr>
              <a:t>   L’idée </a:t>
            </a:r>
            <a:r>
              <a:rPr lang="fr-FR" sz="1800" dirty="0">
                <a:latin typeface="Arial" panose="020B0604020202020204" pitchFamily="34" charset="0"/>
                <a:cs typeface="Arial" panose="020B0604020202020204" pitchFamily="34" charset="0"/>
              </a:rPr>
              <a:t>d’un futur ou les robots pourraient se reproduire naturellement ou artificiellement soulève des questions fascinantes sur </a:t>
            </a:r>
            <a:r>
              <a:rPr lang="fr-FR" sz="1800" dirty="0" smtClean="0">
                <a:latin typeface="Arial" panose="020B0604020202020204" pitchFamily="34" charset="0"/>
                <a:cs typeface="Arial" panose="020B0604020202020204" pitchFamily="34" charset="0"/>
              </a:rPr>
              <a:t>l’IA </a:t>
            </a:r>
            <a:r>
              <a:rPr lang="fr-FR" sz="1800" dirty="0">
                <a:latin typeface="Arial" panose="020B0604020202020204" pitchFamily="34" charset="0"/>
                <a:cs typeface="Arial" panose="020B0604020202020204" pitchFamily="34" charset="0"/>
              </a:rPr>
              <a:t>et ses </a:t>
            </a:r>
            <a:r>
              <a:rPr lang="fr-FR" sz="1800" dirty="0" smtClean="0">
                <a:latin typeface="Arial" panose="020B0604020202020204" pitchFamily="34" charset="0"/>
                <a:cs typeface="Arial" panose="020B0604020202020204" pitchFamily="34" charset="0"/>
              </a:rPr>
              <a:t>implication éthiques.</a:t>
            </a: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703" y="2818150"/>
            <a:ext cx="2827519" cy="3770024"/>
          </a:xfrm>
          <a:prstGeom prst="rect">
            <a:avLst/>
          </a:prstGeom>
        </p:spPr>
      </p:pic>
      <p:sp>
        <p:nvSpPr>
          <p:cNvPr id="4" name="ZoneTexte 3"/>
          <p:cNvSpPr txBox="1"/>
          <p:nvPr/>
        </p:nvSpPr>
        <p:spPr>
          <a:xfrm>
            <a:off x="89003" y="247338"/>
            <a:ext cx="3934918" cy="3416320"/>
          </a:xfrm>
          <a:prstGeom prst="rect">
            <a:avLst/>
          </a:prstGeom>
          <a:noFill/>
        </p:spPr>
        <p:txBody>
          <a:bodyPr wrap="square" rtlCol="0">
            <a:spAutoFit/>
          </a:bodyPr>
          <a:lstStyle/>
          <a:p>
            <a:pPr algn="ctr"/>
            <a:r>
              <a:rPr lang="fr-FR" sz="5400" b="1" dirty="0">
                <a:solidFill>
                  <a:srgbClr val="FF0000"/>
                </a:solidFill>
                <a:latin typeface="Freestyle Script" panose="030804020302050B0404" pitchFamily="66" charset="0"/>
                <a:cs typeface="Arial" panose="020B0604020202020204" pitchFamily="34" charset="0"/>
              </a:rPr>
              <a:t>2051 </a:t>
            </a:r>
            <a:br>
              <a:rPr lang="fr-FR" sz="5400" b="1" dirty="0">
                <a:solidFill>
                  <a:srgbClr val="FF0000"/>
                </a:solidFill>
                <a:latin typeface="Freestyle Script" panose="030804020302050B0404" pitchFamily="66" charset="0"/>
                <a:cs typeface="Arial" panose="020B0604020202020204" pitchFamily="34" charset="0"/>
              </a:rPr>
            </a:br>
            <a:r>
              <a:rPr lang="fr-FR" sz="5400" b="1" dirty="0">
                <a:solidFill>
                  <a:srgbClr val="FF0000"/>
                </a:solidFill>
                <a:latin typeface="Freestyle Script" panose="030804020302050B0404" pitchFamily="66" charset="0"/>
                <a:cs typeface="Arial" panose="020B0604020202020204" pitchFamily="34" charset="0"/>
              </a:rPr>
              <a:t>Quand les robots se reproduiront</a:t>
            </a:r>
            <a:br>
              <a:rPr lang="fr-FR" sz="5400" b="1" dirty="0">
                <a:solidFill>
                  <a:srgbClr val="FF0000"/>
                </a:solidFill>
                <a:latin typeface="Freestyle Script" panose="030804020302050B0404" pitchFamily="66" charset="0"/>
                <a:cs typeface="Arial" panose="020B0604020202020204" pitchFamily="34" charset="0"/>
              </a:rPr>
            </a:br>
            <a:endParaRPr lang="fr-FR" sz="5400"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31951" y="640315"/>
            <a:ext cx="3143814" cy="2357861"/>
          </a:xfrm>
          <a:prstGeom prst="rect">
            <a:avLst/>
          </a:prstGeom>
        </p:spPr>
      </p:pic>
    </p:spTree>
    <p:extLst>
      <p:ext uri="{BB962C8B-B14F-4D97-AF65-F5344CB8AC3E}">
        <p14:creationId xmlns:p14="http://schemas.microsoft.com/office/powerpoint/2010/main" val="113916360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4057" y="848682"/>
            <a:ext cx="4832113" cy="5066242"/>
          </a:xfrm>
        </p:spPr>
        <p:txBody>
          <a:bodyPr>
            <a:normAutofit/>
          </a:bodyPr>
          <a:lstStyle/>
          <a:p>
            <a:pPr marL="0" indent="0" algn="ctr">
              <a:buNone/>
            </a:pPr>
            <a:endParaRPr lang="fr-FR" sz="5400" b="1" dirty="0" smtClean="0">
              <a:solidFill>
                <a:srgbClr val="FF0000"/>
              </a:solidFill>
              <a:latin typeface="Freestyle Script" panose="030804020302050B0404" pitchFamily="66" charset="0"/>
            </a:endParaRPr>
          </a:p>
          <a:p>
            <a:pPr marL="0" indent="0" algn="ctr">
              <a:buNone/>
            </a:pPr>
            <a:r>
              <a:rPr lang="fr-FR" sz="5400" b="1" dirty="0" smtClean="0">
                <a:solidFill>
                  <a:srgbClr val="FF0000"/>
                </a:solidFill>
                <a:latin typeface="Freestyle Script" panose="030804020302050B0404" pitchFamily="66" charset="0"/>
              </a:rPr>
              <a:t>Le </a:t>
            </a:r>
            <a:r>
              <a:rPr lang="fr-FR" sz="5400" b="1" dirty="0">
                <a:solidFill>
                  <a:srgbClr val="FF0000"/>
                </a:solidFill>
                <a:latin typeface="Freestyle Script" panose="030804020302050B0404" pitchFamily="66" charset="0"/>
              </a:rPr>
              <a:t>monde d’en haut, </a:t>
            </a:r>
            <a:r>
              <a:rPr lang="fr-FR" sz="5400" b="1" dirty="0" smtClean="0">
                <a:solidFill>
                  <a:srgbClr val="FF0000"/>
                </a:solidFill>
                <a:latin typeface="Freestyle Script" panose="030804020302050B0404" pitchFamily="66" charset="0"/>
              </a:rPr>
              <a:t>        le </a:t>
            </a:r>
            <a:r>
              <a:rPr lang="fr-FR" sz="5400" b="1" dirty="0">
                <a:solidFill>
                  <a:srgbClr val="FF0000"/>
                </a:solidFill>
                <a:latin typeface="Freestyle Script" panose="030804020302050B0404" pitchFamily="66" charset="0"/>
              </a:rPr>
              <a:t>monde d’en bas </a:t>
            </a:r>
            <a:endParaRPr lang="fr-FR" sz="5400" b="1" dirty="0" smtClean="0">
              <a:solidFill>
                <a:srgbClr val="FF0000"/>
              </a:solidFill>
              <a:latin typeface="Freestyle Script" panose="030804020302050B0404" pitchFamily="66" charset="0"/>
            </a:endParaRPr>
          </a:p>
          <a:p>
            <a:pPr marL="0" indent="0" algn="ctr">
              <a:buNone/>
            </a:pPr>
            <a:r>
              <a:rPr lang="fr-FR" sz="5400" b="1" dirty="0" smtClean="0">
                <a:solidFill>
                  <a:srgbClr val="FF0000"/>
                </a:solidFill>
                <a:latin typeface="Freestyle Script" panose="030804020302050B0404" pitchFamily="66" charset="0"/>
              </a:rPr>
              <a:t> </a:t>
            </a:r>
            <a:endParaRPr lang="fr-FR" sz="5400" dirty="0">
              <a:solidFill>
                <a:srgbClr val="FF0000"/>
              </a:solidFill>
              <a:latin typeface="Freestyle Script" panose="030804020302050B0404" pitchFamily="66" charset="0"/>
            </a:endParaRPr>
          </a:p>
          <a:p>
            <a:pPr marL="0" indent="0" algn="ctr">
              <a:buNone/>
            </a:pPr>
            <a:r>
              <a:rPr lang="fr-FR" sz="1800" b="1" dirty="0" smtClean="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Associer </a:t>
            </a:r>
            <a:r>
              <a:rPr lang="fr-FR" sz="1800" dirty="0">
                <a:latin typeface="Arial" panose="020B0604020202020204" pitchFamily="34" charset="0"/>
                <a:cs typeface="Arial" panose="020B0604020202020204" pitchFamily="34" charset="0"/>
              </a:rPr>
              <a:t>une mallette de luxe et un abri en carton pour questionner </a:t>
            </a:r>
            <a:r>
              <a:rPr lang="fr-FR" sz="1800" dirty="0" smtClean="0">
                <a:latin typeface="Arial" panose="020B0604020202020204" pitchFamily="34" charset="0"/>
                <a:cs typeface="Arial" panose="020B0604020202020204" pitchFamily="34" charset="0"/>
              </a:rPr>
              <a:t>sur les </a:t>
            </a:r>
            <a:r>
              <a:rPr lang="fr-FR" sz="1800" dirty="0">
                <a:latin typeface="Arial" panose="020B0604020202020204" pitchFamily="34" charset="0"/>
                <a:cs typeface="Arial" panose="020B0604020202020204" pitchFamily="34" charset="0"/>
              </a:rPr>
              <a:t>inégalités sociales, met tout simplement en lumière le contraste brutal entre deux réalités qui cohabitent sans jamais se rencontrer.</a:t>
            </a:r>
          </a:p>
          <a:p>
            <a:pPr algn="ctr"/>
            <a:endParaRPr lang="fr-FR" sz="1800"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816" y="1294762"/>
            <a:ext cx="3575862" cy="4819338"/>
          </a:xfrm>
          <a:prstGeom prst="rect">
            <a:avLst/>
          </a:prstGeom>
        </p:spPr>
      </p:pic>
    </p:spTree>
    <p:extLst>
      <p:ext uri="{BB962C8B-B14F-4D97-AF65-F5344CB8AC3E}">
        <p14:creationId xmlns:p14="http://schemas.microsoft.com/office/powerpoint/2010/main" val="42130996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8965" y="742348"/>
            <a:ext cx="3780202" cy="923330"/>
          </a:xfrm>
          <a:prstGeom prst="rect">
            <a:avLst/>
          </a:prstGeom>
        </p:spPr>
        <p:txBody>
          <a:bodyPr wrap="none">
            <a:spAutoFit/>
          </a:bodyPr>
          <a:lstStyle/>
          <a:p>
            <a:r>
              <a:rPr lang="fr-FR" sz="5400" b="1" dirty="0">
                <a:solidFill>
                  <a:srgbClr val="FF0000"/>
                </a:solidFill>
                <a:latin typeface="Freestyle Script" panose="030804020302050B0404" pitchFamily="66" charset="0"/>
              </a:rPr>
              <a:t>La </a:t>
            </a:r>
            <a:r>
              <a:rPr lang="fr-FR" sz="5400" b="1" dirty="0" smtClean="0">
                <a:solidFill>
                  <a:srgbClr val="FF0000"/>
                </a:solidFill>
                <a:latin typeface="Freestyle Script" panose="030804020302050B0404" pitchFamily="66" charset="0"/>
              </a:rPr>
              <a:t>femme est un art</a:t>
            </a:r>
            <a:endParaRPr lang="fr-FR" sz="5400" dirty="0"/>
          </a:p>
        </p:txBody>
      </p:sp>
      <p:sp>
        <p:nvSpPr>
          <p:cNvPr id="6" name="ZoneTexte 5"/>
          <p:cNvSpPr txBox="1"/>
          <p:nvPr/>
        </p:nvSpPr>
        <p:spPr>
          <a:xfrm>
            <a:off x="4838965" y="2222650"/>
            <a:ext cx="4182385" cy="2308324"/>
          </a:xfrm>
          <a:prstGeom prst="rect">
            <a:avLst/>
          </a:prstGeom>
          <a:noFill/>
        </p:spPr>
        <p:txBody>
          <a:bodyPr wrap="square" rtlCol="0">
            <a:spAutoFit/>
          </a:bodyPr>
          <a:lstStyle/>
          <a:p>
            <a:r>
              <a:rPr lang="fr-FR" b="1" dirty="0" smtClean="0">
                <a:latin typeface="Arial Black" panose="020B0A04020102020204" pitchFamily="34" charset="0"/>
              </a:rPr>
              <a:t> </a:t>
            </a:r>
            <a:r>
              <a:rPr lang="fr-FR" dirty="0" smtClean="0">
                <a:latin typeface="Arial" panose="020B0604020202020204" pitchFamily="34" charset="0"/>
                <a:cs typeface="Arial" panose="020B0604020202020204" pitchFamily="34" charset="0"/>
              </a:rPr>
              <a:t>Chaque </a:t>
            </a:r>
            <a:r>
              <a:rPr lang="fr-FR" dirty="0">
                <a:latin typeface="Arial" panose="020B0604020202020204" pitchFamily="34" charset="0"/>
                <a:cs typeface="Arial" panose="020B0604020202020204" pitchFamily="34" charset="0"/>
              </a:rPr>
              <a:t>jour, elle peint la lumière sur son visage</a:t>
            </a:r>
            <a:r>
              <a:rPr lang="fr-FR" dirty="0" smtClean="0">
                <a:latin typeface="Arial" panose="020B0604020202020204" pitchFamily="34" charset="0"/>
                <a:cs typeface="Arial" panose="020B0604020202020204" pitchFamily="34" charset="0"/>
              </a:rPr>
              <a:t>.</a:t>
            </a:r>
          </a:p>
          <a:p>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 Le </a:t>
            </a:r>
            <a:r>
              <a:rPr lang="fr-FR" dirty="0">
                <a:latin typeface="Arial" panose="020B0604020202020204" pitchFamily="34" charset="0"/>
                <a:cs typeface="Arial" panose="020B0604020202020204" pitchFamily="34" charset="0"/>
              </a:rPr>
              <a:t>rouge devient passion, la poudre nuage</a:t>
            </a:r>
            <a:r>
              <a:rPr lang="fr-FR" dirty="0" smtClean="0">
                <a:latin typeface="Arial" panose="020B0604020202020204" pitchFamily="34" charset="0"/>
                <a:cs typeface="Arial" panose="020B0604020202020204" pitchFamily="34" charset="0"/>
              </a:rPr>
              <a:t>.</a:t>
            </a:r>
          </a:p>
          <a:p>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 Elle </a:t>
            </a:r>
            <a:r>
              <a:rPr lang="fr-FR" dirty="0">
                <a:latin typeface="Arial" panose="020B0604020202020204" pitchFamily="34" charset="0"/>
                <a:cs typeface="Arial" panose="020B0604020202020204" pitchFamily="34" charset="0"/>
              </a:rPr>
              <a:t>est à la fois l’artiste et </a:t>
            </a:r>
            <a:r>
              <a:rPr lang="fr-FR" dirty="0" smtClean="0">
                <a:latin typeface="Arial" panose="020B0604020202020204" pitchFamily="34" charset="0"/>
                <a:cs typeface="Arial" panose="020B0604020202020204" pitchFamily="34" charset="0"/>
              </a:rPr>
              <a:t>l’œuvre,</a:t>
            </a:r>
          </a:p>
          <a:p>
            <a:r>
              <a:rPr lang="fr-FR" dirty="0" smtClean="0">
                <a:latin typeface="Arial" panose="020B0604020202020204" pitchFamily="34" charset="0"/>
                <a:cs typeface="Arial" panose="020B0604020202020204" pitchFamily="34" charset="0"/>
              </a:rPr>
              <a:t>un </a:t>
            </a:r>
            <a:r>
              <a:rPr lang="fr-FR" dirty="0">
                <a:latin typeface="Arial" panose="020B0604020202020204" pitchFamily="34" charset="0"/>
                <a:cs typeface="Arial" panose="020B0604020202020204" pitchFamily="34" charset="0"/>
              </a:rPr>
              <a:t>tableau qui se réinvente</a:t>
            </a:r>
            <a:r>
              <a:rPr lang="fr-FR" b="1" dirty="0">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70" y="618907"/>
            <a:ext cx="3870139" cy="5387215"/>
          </a:xfrm>
          <a:prstGeom prst="rect">
            <a:avLst/>
          </a:prstGeom>
        </p:spPr>
      </p:pic>
    </p:spTree>
    <p:extLst>
      <p:ext uri="{BB962C8B-B14F-4D97-AF65-F5344CB8AC3E}">
        <p14:creationId xmlns:p14="http://schemas.microsoft.com/office/powerpoint/2010/main" val="135332769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2687</TotalTime>
  <Words>841</Words>
  <Application>Microsoft Office PowerPoint</Application>
  <PresentationFormat>Affichage à l'écran (4:3)</PresentationFormat>
  <Paragraphs>131</Paragraphs>
  <Slides>26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Arial</vt:lpstr>
      <vt:lpstr>Arial Black</vt:lpstr>
      <vt:lpstr>Calibri</vt:lpstr>
      <vt:lpstr>Calibri Light</vt:lpstr>
      <vt:lpstr>Freestyle Script</vt:lpstr>
      <vt:lpstr>Script MT Bold</vt:lpstr>
      <vt:lpstr>Times New Roman</vt:lpstr>
      <vt:lpstr>Office Theme</vt:lpstr>
      <vt:lpstr>  J’ai juste quelque chose  à dire   N° 1</vt:lpstr>
      <vt:lpstr>L‘art d’imaginer  l’inimaginable </vt:lpstr>
      <vt:lpstr>       Dans  mon univers, chaque objet raconte une histoire.         Assemblés, détournés ou confrontés, ils deviennent des signes, des symboles, des éclats de pensée.         Ici, la matière dialogue avec l’idée; le métal, le bois ou l’objet du quotidien se chargent de sens.        Les œuvres bousculent nos repères, mêlant gravité et ironie, regard critique et sourire complice.       Cette présentation invite à s’arrêter, à réfléchir… et parfois à se laisser surprendre.  </vt:lpstr>
      <vt:lpstr>Présentation PowerPoint</vt:lpstr>
      <vt:lpstr>Présentation PowerPoint</vt:lpstr>
      <vt:lpstr>L’arme de paix contre    les larmes de guerre        La transformation de l’arme en un objet inoffensif, illustre parfaitement l’idée de John Lennon dans sa chanson « Imagine ».      Une belle manière d’inviter à la réflexion sur la violence actuelle de notre société. </vt:lpstr>
      <vt:lpstr>     J’ai souhaité une sculpture qui interpelle immédiatement et pousse à la réflexion avec sa forme qui rappelle un spermatozoïde stylisé.      L’idée d’un futur ou les robots pourraient se reproduire naturellement ou artificiellement soulève des questions fascinantes sur l’IA et ses implication éthiques.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COP50 - 2045</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Gerard</dc:creator>
  <cp:lastModifiedBy>Gerard</cp:lastModifiedBy>
  <cp:revision>65</cp:revision>
  <dcterms:created xsi:type="dcterms:W3CDTF">2026-01-16T16:02:07Z</dcterms:created>
  <dcterms:modified xsi:type="dcterms:W3CDTF">2026-02-03T09:54:11Z</dcterms:modified>
</cp:coreProperties>
</file>